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5" r:id="rId7"/>
    <p:sldId id="266" r:id="rId8"/>
    <p:sldId id="261" r:id="rId9"/>
    <p:sldId id="262" r:id="rId10"/>
    <p:sldId id="263" r:id="rId11"/>
    <p:sldId id="264" r:id="rId12"/>
  </p:sldIdLst>
  <p:sldSz cx="18288000" cy="10287000"/>
  <p:notesSz cx="6858000" cy="9144000"/>
  <p:embeddedFontLst>
    <p:embeddedFont>
      <p:font typeface="Poppins Light Bold" panose="020B0604020202020204" charset="0"/>
      <p:regular r:id="rId13"/>
    </p:embeddedFont>
    <p:embeddedFont>
      <p:font typeface="Poppins Medium Bold" panose="020B0604020202020204" charset="0"/>
      <p:regular r:id="rId14"/>
    </p:embeddedFon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Poppins Ligh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8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18883" y="5010150"/>
            <a:ext cx="6126160" cy="7255193"/>
            <a:chOff x="0" y="0"/>
            <a:chExt cx="8168214" cy="9673590"/>
          </a:xfrm>
        </p:grpSpPr>
        <p:grpSp>
          <p:nvGrpSpPr>
            <p:cNvPr id="3" name="Group 3"/>
            <p:cNvGrpSpPr/>
            <p:nvPr/>
          </p:nvGrpSpPr>
          <p:grpSpPr>
            <a:xfrm rot="-2700000">
              <a:off x="1435895" y="2036143"/>
              <a:ext cx="6823242" cy="2569108"/>
              <a:chOff x="0" y="0"/>
              <a:chExt cx="1079350" cy="406400"/>
            </a:xfrm>
          </p:grpSpPr>
          <p:sp>
            <p:nvSpPr>
              <p:cNvPr id="4" name="Freeform 4"/>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D8834D"/>
              </a:solidFill>
            </p:spPr>
          </p:sp>
        </p:grpSp>
        <p:grpSp>
          <p:nvGrpSpPr>
            <p:cNvPr id="5" name="Group 5"/>
            <p:cNvGrpSpPr/>
            <p:nvPr/>
          </p:nvGrpSpPr>
          <p:grpSpPr>
            <a:xfrm rot="-2700000">
              <a:off x="-168048" y="4882144"/>
              <a:ext cx="7349881" cy="2569108"/>
              <a:chOff x="0" y="0"/>
              <a:chExt cx="1162657" cy="406400"/>
            </a:xfrm>
          </p:grpSpPr>
          <p:sp>
            <p:nvSpPr>
              <p:cNvPr id="6" name="Freeform 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E346C"/>
              </a:solidFill>
            </p:spPr>
          </p:sp>
        </p:grpSp>
      </p:grpSp>
      <p:grpSp>
        <p:nvGrpSpPr>
          <p:cNvPr id="7" name="Group 7"/>
          <p:cNvGrpSpPr/>
          <p:nvPr/>
        </p:nvGrpSpPr>
        <p:grpSpPr>
          <a:xfrm>
            <a:off x="10806949" y="-1244263"/>
            <a:ext cx="3426960" cy="4265666"/>
            <a:chOff x="0" y="0"/>
            <a:chExt cx="4569280" cy="5687554"/>
          </a:xfrm>
        </p:grpSpPr>
        <p:grpSp>
          <p:nvGrpSpPr>
            <p:cNvPr id="8" name="Group 8"/>
            <p:cNvGrpSpPr/>
            <p:nvPr/>
          </p:nvGrpSpPr>
          <p:grpSpPr>
            <a:xfrm rot="-2700000">
              <a:off x="27432" y="2577082"/>
              <a:ext cx="4305215" cy="1860867"/>
              <a:chOff x="0" y="0"/>
              <a:chExt cx="940228" cy="406400"/>
            </a:xfrm>
          </p:grpSpPr>
          <p:sp>
            <p:nvSpPr>
              <p:cNvPr id="9" name="Freeform 9"/>
              <p:cNvSpPr/>
              <p:nvPr/>
            </p:nvSpPr>
            <p:spPr>
              <a:xfrm>
                <a:off x="17780" y="22860"/>
                <a:ext cx="914828" cy="360680"/>
              </a:xfrm>
              <a:custGeom>
                <a:avLst/>
                <a:gdLst/>
                <a:ahLst/>
                <a:cxnLst/>
                <a:rect l="l" t="t" r="r" b="b"/>
                <a:pathLst>
                  <a:path w="914828" h="360680">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D9D9D9"/>
              </a:solidFill>
            </p:spPr>
          </p:sp>
        </p:grpSp>
        <p:grpSp>
          <p:nvGrpSpPr>
            <p:cNvPr id="10" name="Group 10"/>
            <p:cNvGrpSpPr/>
            <p:nvPr/>
          </p:nvGrpSpPr>
          <p:grpSpPr>
            <a:xfrm rot="-2700000">
              <a:off x="528051" y="1128897"/>
              <a:ext cx="3963799" cy="1860867"/>
              <a:chOff x="0" y="0"/>
              <a:chExt cx="865665" cy="406400"/>
            </a:xfrm>
          </p:grpSpPr>
          <p:sp>
            <p:nvSpPr>
              <p:cNvPr id="11" name="Freeform 11"/>
              <p:cNvSpPr/>
              <p:nvPr/>
            </p:nvSpPr>
            <p:spPr>
              <a:xfrm>
                <a:off x="17780" y="22860"/>
                <a:ext cx="840266" cy="360680"/>
              </a:xfrm>
              <a:custGeom>
                <a:avLst/>
                <a:gdLst/>
                <a:ahLst/>
                <a:cxnLst/>
                <a:rect l="l" t="t" r="r" b="b"/>
                <a:pathLst>
                  <a:path w="840266" h="360680">
                    <a:moveTo>
                      <a:pt x="840266" y="180340"/>
                    </a:moveTo>
                    <a:cubicBezTo>
                      <a:pt x="840266" y="81280"/>
                      <a:pt x="760256" y="0"/>
                      <a:pt x="659926" y="0"/>
                    </a:cubicBezTo>
                    <a:lnTo>
                      <a:pt x="172720" y="0"/>
                    </a:lnTo>
                    <a:lnTo>
                      <a:pt x="172720" y="1270"/>
                    </a:lnTo>
                    <a:cubicBezTo>
                      <a:pt x="76200" y="5080"/>
                      <a:pt x="0" y="83820"/>
                      <a:pt x="0" y="180340"/>
                    </a:cubicBezTo>
                    <a:cubicBezTo>
                      <a:pt x="0" y="276860"/>
                      <a:pt x="77470" y="355600"/>
                      <a:pt x="172720" y="359410"/>
                    </a:cubicBezTo>
                    <a:lnTo>
                      <a:pt x="172720" y="360680"/>
                    </a:lnTo>
                    <a:lnTo>
                      <a:pt x="659925" y="360680"/>
                    </a:lnTo>
                    <a:cubicBezTo>
                      <a:pt x="758985" y="360680"/>
                      <a:pt x="840265" y="279400"/>
                      <a:pt x="840265" y="180340"/>
                    </a:cubicBezTo>
                    <a:close/>
                  </a:path>
                </a:pathLst>
              </a:custGeom>
              <a:solidFill>
                <a:srgbClr val="C62929"/>
              </a:solidFill>
            </p:spPr>
          </p:sp>
        </p:grpSp>
      </p:grpSp>
      <p:grpSp>
        <p:nvGrpSpPr>
          <p:cNvPr id="12" name="Group 12"/>
          <p:cNvGrpSpPr/>
          <p:nvPr/>
        </p:nvGrpSpPr>
        <p:grpSpPr>
          <a:xfrm>
            <a:off x="-3533562" y="-2632035"/>
            <a:ext cx="10908612" cy="12919035"/>
            <a:chOff x="0" y="0"/>
            <a:chExt cx="14544816" cy="17225380"/>
          </a:xfrm>
        </p:grpSpPr>
        <p:grpSp>
          <p:nvGrpSpPr>
            <p:cNvPr id="13" name="Group 13"/>
            <p:cNvGrpSpPr/>
            <p:nvPr/>
          </p:nvGrpSpPr>
          <p:grpSpPr>
            <a:xfrm rot="-2700000">
              <a:off x="2556842" y="3625680"/>
              <a:ext cx="12149878" cy="4574709"/>
              <a:chOff x="0" y="0"/>
              <a:chExt cx="1079350" cy="406400"/>
            </a:xfrm>
          </p:grpSpPr>
          <p:sp>
            <p:nvSpPr>
              <p:cNvPr id="14" name="Freeform 14"/>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1F3667">
                  <a:alpha val="14901"/>
                </a:srgbClr>
              </a:solidFill>
            </p:spPr>
          </p:sp>
        </p:grpSp>
        <p:grpSp>
          <p:nvGrpSpPr>
            <p:cNvPr id="15" name="Group 15"/>
            <p:cNvGrpSpPr/>
            <p:nvPr/>
          </p:nvGrpSpPr>
          <p:grpSpPr>
            <a:xfrm rot="-2700000">
              <a:off x="-299237" y="8693441"/>
              <a:ext cx="13087643" cy="4574709"/>
              <a:chOff x="0" y="0"/>
              <a:chExt cx="1162657" cy="406400"/>
            </a:xfrm>
          </p:grpSpPr>
          <p:sp>
            <p:nvSpPr>
              <p:cNvPr id="16" name="Freeform 1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FAAB4E">
                  <a:alpha val="14901"/>
                </a:srgbClr>
              </a:solidFill>
            </p:spPr>
          </p:sp>
        </p:grpSp>
      </p:grpSp>
      <p:pic>
        <p:nvPicPr>
          <p:cNvPr id="17" name="Picture 17"/>
          <p:cNvPicPr>
            <a:picLocks noChangeAspect="1"/>
          </p:cNvPicPr>
          <p:nvPr/>
        </p:nvPicPr>
        <p:blipFill>
          <a:blip r:embed="rId2"/>
          <a:srcRect l="7922" t="19510" r="10722" b="15069"/>
          <a:stretch>
            <a:fillRect/>
          </a:stretch>
        </p:blipFill>
        <p:spPr>
          <a:xfrm>
            <a:off x="4452292" y="3186698"/>
            <a:ext cx="9194145" cy="3105192"/>
          </a:xfrm>
          <a:prstGeom prst="rect">
            <a:avLst/>
          </a:prstGeom>
        </p:spPr>
      </p:pic>
      <p:sp>
        <p:nvSpPr>
          <p:cNvPr id="18" name="TextBox 20">
            <a:extLst>
              <a:ext uri="{FF2B5EF4-FFF2-40B4-BE49-F238E27FC236}">
                <a16:creationId xmlns:a16="http://schemas.microsoft.com/office/drawing/2014/main" id="{D400579F-B7F5-4779-9BD5-8DCC8833C6F5}"/>
              </a:ext>
            </a:extLst>
          </p:cNvPr>
          <p:cNvSpPr txBox="1"/>
          <p:nvPr/>
        </p:nvSpPr>
        <p:spPr>
          <a:xfrm>
            <a:off x="4286666" y="6291890"/>
            <a:ext cx="9525396" cy="1128514"/>
          </a:xfrm>
          <a:prstGeom prst="rect">
            <a:avLst/>
          </a:prstGeom>
        </p:spPr>
        <p:txBody>
          <a:bodyPr wrap="square" lIns="0" tIns="0" rIns="0" bIns="0" rtlCol="0" anchor="t">
            <a:spAutoFit/>
          </a:bodyPr>
          <a:lstStyle/>
          <a:p>
            <a:pPr algn="ctr">
              <a:lnSpc>
                <a:spcPts val="8800"/>
              </a:lnSpc>
            </a:pPr>
            <a:r>
              <a:rPr lang="en-US" sz="4400" b="1" spc="-240" dirty="0" smtClean="0">
                <a:solidFill>
                  <a:srgbClr val="1D617A"/>
                </a:solidFill>
                <a:latin typeface="Poppins Bold Bold Italics"/>
                <a:ea typeface="Arimo" panose="020B0604020202020204" charset="0"/>
                <a:cs typeface="Arimo" panose="020B0604020202020204" charset="0"/>
              </a:rPr>
              <a:t>PT. </a:t>
            </a:r>
            <a:r>
              <a:rPr lang="en-US" sz="4400" b="1" spc="-240" dirty="0" err="1" smtClean="0">
                <a:solidFill>
                  <a:srgbClr val="1D617A"/>
                </a:solidFill>
                <a:latin typeface="Poppins Bold Bold Italics"/>
                <a:ea typeface="Arimo" panose="020B0604020202020204" charset="0"/>
                <a:cs typeface="Arimo" panose="020B0604020202020204" charset="0"/>
              </a:rPr>
              <a:t>Sinar</a:t>
            </a:r>
            <a:r>
              <a:rPr lang="en-US" sz="4400" b="1" spc="-240" dirty="0" smtClean="0">
                <a:solidFill>
                  <a:srgbClr val="1D617A"/>
                </a:solidFill>
                <a:latin typeface="Poppins Bold Bold Italics"/>
                <a:ea typeface="Arimo" panose="020B0604020202020204" charset="0"/>
                <a:cs typeface="Arimo" panose="020B0604020202020204" charset="0"/>
              </a:rPr>
              <a:t> </a:t>
            </a:r>
            <a:r>
              <a:rPr lang="en-US" sz="4400" b="1" spc="-240" dirty="0" err="1">
                <a:solidFill>
                  <a:srgbClr val="1D617A"/>
                </a:solidFill>
                <a:latin typeface="Poppins Bold Bold Italics"/>
                <a:ea typeface="Arimo" panose="020B0604020202020204" charset="0"/>
                <a:cs typeface="Arimo" panose="020B0604020202020204" charset="0"/>
              </a:rPr>
              <a:t>Tanjung</a:t>
            </a:r>
            <a:r>
              <a:rPr lang="en-US" sz="4400" b="1" spc="-240" dirty="0">
                <a:solidFill>
                  <a:srgbClr val="1D617A"/>
                </a:solidFill>
                <a:latin typeface="Poppins Bold Bold Italics"/>
                <a:ea typeface="Arimo" panose="020B0604020202020204" charset="0"/>
                <a:cs typeface="Arimo" panose="020B0604020202020204" charset="0"/>
              </a:rPr>
              <a:t> </a:t>
            </a:r>
            <a:r>
              <a:rPr lang="en-US" sz="4400" b="1" spc="-240" dirty="0" err="1">
                <a:solidFill>
                  <a:srgbClr val="1D617A"/>
                </a:solidFill>
                <a:latin typeface="Poppins Bold Bold Italics"/>
                <a:ea typeface="Arimo" panose="020B0604020202020204" charset="0"/>
                <a:cs typeface="Arimo" panose="020B0604020202020204" charset="0"/>
              </a:rPr>
              <a:t>Priok</a:t>
            </a:r>
            <a:endParaRPr lang="en-US" sz="4400" b="1" spc="-240" dirty="0">
              <a:solidFill>
                <a:srgbClr val="1D617A"/>
              </a:solidFill>
              <a:latin typeface="Poppins Bold Bold Italics"/>
              <a:ea typeface="Arimo" panose="020B0604020202020204" charset="0"/>
              <a:cs typeface="Arimo"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5091" y="-1554606"/>
            <a:ext cx="12595973" cy="14544547"/>
            <a:chOff x="0" y="0"/>
            <a:chExt cx="16794631" cy="19392730"/>
          </a:xfrm>
        </p:grpSpPr>
        <p:grpSp>
          <p:nvGrpSpPr>
            <p:cNvPr id="3" name="Group 3"/>
            <p:cNvGrpSpPr/>
            <p:nvPr/>
          </p:nvGrpSpPr>
          <p:grpSpPr>
            <a:xfrm rot="-2700000">
              <a:off x="-68545" y="5686276"/>
              <a:ext cx="17919828" cy="4433972"/>
              <a:chOff x="0" y="0"/>
              <a:chExt cx="1642459" cy="406400"/>
            </a:xfrm>
          </p:grpSpPr>
          <p:sp>
            <p:nvSpPr>
              <p:cNvPr id="4" name="Freeform 4"/>
              <p:cNvSpPr/>
              <p:nvPr/>
            </p:nvSpPr>
            <p:spPr>
              <a:xfrm>
                <a:off x="17780" y="22860"/>
                <a:ext cx="1617060" cy="360680"/>
              </a:xfrm>
              <a:custGeom>
                <a:avLst/>
                <a:gdLst/>
                <a:ahLst/>
                <a:cxnLst/>
                <a:rect l="l" t="t" r="r" b="b"/>
                <a:pathLst>
                  <a:path w="1617060" h="360680">
                    <a:moveTo>
                      <a:pt x="1617060" y="180340"/>
                    </a:moveTo>
                    <a:cubicBezTo>
                      <a:pt x="1617060" y="81280"/>
                      <a:pt x="1537050" y="0"/>
                      <a:pt x="1436720" y="0"/>
                    </a:cubicBezTo>
                    <a:lnTo>
                      <a:pt x="172720" y="0"/>
                    </a:lnTo>
                    <a:lnTo>
                      <a:pt x="172720" y="1270"/>
                    </a:lnTo>
                    <a:cubicBezTo>
                      <a:pt x="76200" y="5080"/>
                      <a:pt x="0" y="83820"/>
                      <a:pt x="0" y="180340"/>
                    </a:cubicBezTo>
                    <a:cubicBezTo>
                      <a:pt x="0" y="276860"/>
                      <a:pt x="77470" y="355600"/>
                      <a:pt x="172720" y="359410"/>
                    </a:cubicBezTo>
                    <a:lnTo>
                      <a:pt x="172720" y="360680"/>
                    </a:lnTo>
                    <a:lnTo>
                      <a:pt x="1436719" y="360680"/>
                    </a:lnTo>
                    <a:cubicBezTo>
                      <a:pt x="1535779" y="360680"/>
                      <a:pt x="1617059" y="279400"/>
                      <a:pt x="1617059" y="180340"/>
                    </a:cubicBezTo>
                    <a:close/>
                  </a:path>
                </a:pathLst>
              </a:custGeom>
              <a:solidFill>
                <a:srgbClr val="FAAB4E">
                  <a:alpha val="14901"/>
                </a:srgbClr>
              </a:solidFill>
            </p:spPr>
          </p:sp>
        </p:grpSp>
        <p:grpSp>
          <p:nvGrpSpPr>
            <p:cNvPr id="5" name="Group 5"/>
            <p:cNvGrpSpPr/>
            <p:nvPr/>
          </p:nvGrpSpPr>
          <p:grpSpPr>
            <a:xfrm rot="-2700000">
              <a:off x="-1166002" y="9008490"/>
              <a:ext cx="18666512" cy="4433972"/>
              <a:chOff x="0" y="0"/>
              <a:chExt cx="1710897" cy="406400"/>
            </a:xfrm>
          </p:grpSpPr>
          <p:sp>
            <p:nvSpPr>
              <p:cNvPr id="6" name="Freeform 6"/>
              <p:cNvSpPr/>
              <p:nvPr/>
            </p:nvSpPr>
            <p:spPr>
              <a:xfrm>
                <a:off x="17780" y="22860"/>
                <a:ext cx="1685498" cy="360680"/>
              </a:xfrm>
              <a:custGeom>
                <a:avLst/>
                <a:gdLst/>
                <a:ahLst/>
                <a:cxnLst/>
                <a:rect l="l" t="t" r="r" b="b"/>
                <a:pathLst>
                  <a:path w="1685498" h="360680">
                    <a:moveTo>
                      <a:pt x="1685498" y="180340"/>
                    </a:moveTo>
                    <a:cubicBezTo>
                      <a:pt x="1685498" y="81280"/>
                      <a:pt x="1605488" y="0"/>
                      <a:pt x="1505158" y="0"/>
                    </a:cubicBezTo>
                    <a:lnTo>
                      <a:pt x="172720" y="0"/>
                    </a:lnTo>
                    <a:lnTo>
                      <a:pt x="172720" y="1270"/>
                    </a:lnTo>
                    <a:cubicBezTo>
                      <a:pt x="76200" y="5080"/>
                      <a:pt x="0" y="83820"/>
                      <a:pt x="0" y="180340"/>
                    </a:cubicBezTo>
                    <a:cubicBezTo>
                      <a:pt x="0" y="276860"/>
                      <a:pt x="77470" y="355600"/>
                      <a:pt x="172720" y="359410"/>
                    </a:cubicBezTo>
                    <a:lnTo>
                      <a:pt x="172720" y="360680"/>
                    </a:lnTo>
                    <a:lnTo>
                      <a:pt x="1505157" y="360680"/>
                    </a:lnTo>
                    <a:cubicBezTo>
                      <a:pt x="1604218" y="360680"/>
                      <a:pt x="1685497" y="279400"/>
                      <a:pt x="1685497" y="180340"/>
                    </a:cubicBezTo>
                    <a:close/>
                  </a:path>
                </a:pathLst>
              </a:custGeom>
              <a:solidFill>
                <a:srgbClr val="1F3667">
                  <a:alpha val="14901"/>
                </a:srgbClr>
              </a:solidFill>
            </p:spPr>
          </p:sp>
        </p:grpSp>
      </p:grpSp>
      <p:pic>
        <p:nvPicPr>
          <p:cNvPr id="7" name="Picture 7"/>
          <p:cNvPicPr>
            <a:picLocks noChangeAspect="1"/>
          </p:cNvPicPr>
          <p:nvPr/>
        </p:nvPicPr>
        <p:blipFill>
          <a:blip r:embed="rId2"/>
          <a:srcRect l="5380" t="28058" b="26976"/>
          <a:stretch>
            <a:fillRect/>
          </a:stretch>
        </p:blipFill>
        <p:spPr>
          <a:xfrm>
            <a:off x="2506426" y="3789924"/>
            <a:ext cx="14752874" cy="5468376"/>
          </a:xfrm>
          <a:prstGeom prst="rect">
            <a:avLst/>
          </a:prstGeom>
        </p:spPr>
      </p:pic>
      <p:pic>
        <p:nvPicPr>
          <p:cNvPr id="8" name="Picture 8"/>
          <p:cNvPicPr>
            <a:picLocks noChangeAspect="1"/>
          </p:cNvPicPr>
          <p:nvPr/>
        </p:nvPicPr>
        <p:blipFill>
          <a:blip r:embed="rId3"/>
          <a:srcRect/>
          <a:stretch>
            <a:fillRect/>
          </a:stretch>
        </p:blipFill>
        <p:spPr>
          <a:xfrm>
            <a:off x="2993791" y="6801015"/>
            <a:ext cx="3598231" cy="989513"/>
          </a:xfrm>
          <a:prstGeom prst="rect">
            <a:avLst/>
          </a:prstGeom>
        </p:spPr>
      </p:pic>
      <p:grpSp>
        <p:nvGrpSpPr>
          <p:cNvPr id="9" name="Group 9"/>
          <p:cNvGrpSpPr/>
          <p:nvPr/>
        </p:nvGrpSpPr>
        <p:grpSpPr>
          <a:xfrm>
            <a:off x="1028700" y="1078706"/>
            <a:ext cx="12445256" cy="2245425"/>
            <a:chOff x="0" y="66675"/>
            <a:chExt cx="16593675" cy="2993901"/>
          </a:xfrm>
        </p:grpSpPr>
        <p:sp>
          <p:nvSpPr>
            <p:cNvPr id="10" name="TextBox 10"/>
            <p:cNvSpPr txBox="1"/>
            <p:nvPr/>
          </p:nvSpPr>
          <p:spPr>
            <a:xfrm>
              <a:off x="0" y="1983359"/>
              <a:ext cx="16593675" cy="1077217"/>
            </a:xfrm>
            <a:prstGeom prst="rect">
              <a:avLst/>
            </a:prstGeom>
          </p:spPr>
          <p:txBody>
            <a:bodyPr lIns="0" tIns="0" rIns="0" bIns="0" rtlCol="0" anchor="t">
              <a:spAutoFit/>
            </a:bodyPr>
            <a:lstStyle/>
            <a:p>
              <a:pPr algn="just">
                <a:lnSpc>
                  <a:spcPts val="3149"/>
                </a:lnSpc>
              </a:pPr>
              <a:r>
                <a:rPr lang="en-US" sz="2100" dirty="0">
                  <a:solidFill>
                    <a:srgbClr val="1D617A"/>
                  </a:solidFill>
                  <a:latin typeface="Poppins Light Bold" panose="020B0604020202020204" charset="0"/>
                  <a:cs typeface="Poppins Light Bold" panose="020B0604020202020204" charset="0"/>
                </a:rPr>
                <a:t>We have </a:t>
              </a:r>
              <a:r>
                <a:rPr lang="en-US" sz="2100" b="1" dirty="0">
                  <a:solidFill>
                    <a:srgbClr val="1D617A"/>
                  </a:solidFill>
                  <a:latin typeface="Poppins Light Bold" panose="020B0604020202020204" charset="0"/>
                  <a:cs typeface="Poppins Light Bold" panose="020B0604020202020204" charset="0"/>
                </a:rPr>
                <a:t>eight</a:t>
              </a:r>
              <a:r>
                <a:rPr lang="en-US" sz="2100" dirty="0">
                  <a:solidFill>
                    <a:srgbClr val="1D617A"/>
                  </a:solidFill>
                  <a:latin typeface="Poppins Light Bold" panose="020B0604020202020204" charset="0"/>
                  <a:cs typeface="Poppins Light Bold" panose="020B0604020202020204" charset="0"/>
                </a:rPr>
                <a:t> fleets stationed in </a:t>
              </a:r>
              <a:r>
                <a:rPr lang="en-US" sz="2100" dirty="0" err="1">
                  <a:solidFill>
                    <a:srgbClr val="1D617A"/>
                  </a:solidFill>
                  <a:latin typeface="Poppins Light Bold" panose="020B0604020202020204" charset="0"/>
                  <a:cs typeface="Poppins Light Bold" panose="020B0604020202020204" charset="0"/>
                </a:rPr>
                <a:t>Jawa</a:t>
              </a:r>
              <a:r>
                <a:rPr lang="en-US" sz="2100" dirty="0">
                  <a:solidFill>
                    <a:srgbClr val="1D617A"/>
                  </a:solidFill>
                  <a:latin typeface="Poppins Light Bold" panose="020B0604020202020204" charset="0"/>
                  <a:cs typeface="Poppins Light Bold" panose="020B0604020202020204" charset="0"/>
                </a:rPr>
                <a:t>, Bali, and Lampung.</a:t>
              </a:r>
            </a:p>
            <a:p>
              <a:pPr algn="just">
                <a:lnSpc>
                  <a:spcPts val="3150"/>
                </a:lnSpc>
              </a:pPr>
              <a:r>
                <a:rPr lang="en-US" sz="2099" b="1" dirty="0">
                  <a:solidFill>
                    <a:srgbClr val="1D617A"/>
                  </a:solidFill>
                  <a:latin typeface="Poppins Light Bold" panose="020B0604020202020204" charset="0"/>
                  <a:cs typeface="Poppins Light Bold" panose="020B0604020202020204" charset="0"/>
                </a:rPr>
                <a:t>Twelve</a:t>
              </a:r>
              <a:r>
                <a:rPr lang="en-US" sz="2100" dirty="0">
                  <a:solidFill>
                    <a:srgbClr val="1D617A"/>
                  </a:solidFill>
                  <a:latin typeface="Poppins Light Bold" panose="020B0604020202020204" charset="0"/>
                  <a:cs typeface="Poppins Light Bold" panose="020B0604020202020204" charset="0"/>
                </a:rPr>
                <a:t> more fleets are available on the go.</a:t>
              </a:r>
            </a:p>
          </p:txBody>
        </p:sp>
        <p:sp>
          <p:nvSpPr>
            <p:cNvPr id="11" name="TextBox 11"/>
            <p:cNvSpPr txBox="1"/>
            <p:nvPr/>
          </p:nvSpPr>
          <p:spPr>
            <a:xfrm>
              <a:off x="7" y="66675"/>
              <a:ext cx="16593668" cy="1542190"/>
            </a:xfrm>
            <a:prstGeom prst="rect">
              <a:avLst/>
            </a:prstGeom>
          </p:spPr>
          <p:txBody>
            <a:bodyPr lIns="0" tIns="0" rIns="0" bIns="0" rtlCol="0" anchor="t">
              <a:spAutoFit/>
            </a:bodyPr>
            <a:lstStyle/>
            <a:p>
              <a:pPr algn="just">
                <a:lnSpc>
                  <a:spcPts val="8800"/>
                </a:lnSpc>
              </a:pPr>
              <a:r>
                <a:rPr lang="en-US" sz="8000" spc="-240">
                  <a:solidFill>
                    <a:srgbClr val="1D617A"/>
                  </a:solidFill>
                  <a:latin typeface="Poppins Bold Bold Italics"/>
                </a:rPr>
                <a:t>SERVICE AREA COVERGE</a:t>
              </a:r>
            </a:p>
          </p:txBody>
        </p:sp>
      </p:grpSp>
      <p:pic>
        <p:nvPicPr>
          <p:cNvPr id="12" name="Picture 12"/>
          <p:cNvPicPr>
            <a:picLocks noChangeAspect="1"/>
          </p:cNvPicPr>
          <p:nvPr/>
        </p:nvPicPr>
        <p:blipFill>
          <a:blip r:embed="rId3"/>
          <a:srcRect/>
          <a:stretch>
            <a:fillRect/>
          </a:stretch>
        </p:blipFill>
        <p:spPr>
          <a:xfrm>
            <a:off x="5021287" y="8133429"/>
            <a:ext cx="3598231" cy="989513"/>
          </a:xfrm>
          <a:prstGeom prst="rect">
            <a:avLst/>
          </a:prstGeom>
        </p:spPr>
      </p:pic>
      <p:pic>
        <p:nvPicPr>
          <p:cNvPr id="13" name="Picture 13"/>
          <p:cNvPicPr>
            <a:picLocks noChangeAspect="1"/>
          </p:cNvPicPr>
          <p:nvPr/>
        </p:nvPicPr>
        <p:blipFill>
          <a:blip r:embed="rId3"/>
          <a:srcRect/>
          <a:stretch>
            <a:fillRect/>
          </a:stretch>
        </p:blipFill>
        <p:spPr>
          <a:xfrm>
            <a:off x="9882863" y="8763543"/>
            <a:ext cx="3598231" cy="98951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13262" y="4511426"/>
            <a:ext cx="10846038" cy="4797550"/>
            <a:chOff x="0" y="-28575"/>
            <a:chExt cx="14461384" cy="6396733"/>
          </a:xfrm>
        </p:grpSpPr>
        <p:sp>
          <p:nvSpPr>
            <p:cNvPr id="3" name="TextBox 3"/>
            <p:cNvSpPr txBox="1"/>
            <p:nvPr/>
          </p:nvSpPr>
          <p:spPr>
            <a:xfrm>
              <a:off x="0" y="-28575"/>
              <a:ext cx="14461384" cy="748963"/>
            </a:xfrm>
            <a:prstGeom prst="rect">
              <a:avLst/>
            </a:prstGeom>
          </p:spPr>
          <p:txBody>
            <a:bodyPr lIns="0" tIns="0" rIns="0" bIns="0" rtlCol="0" anchor="t">
              <a:spAutoFit/>
            </a:bodyPr>
            <a:lstStyle/>
            <a:p>
              <a:pPr algn="r">
                <a:lnSpc>
                  <a:spcPts val="4680"/>
                </a:lnSpc>
              </a:pPr>
              <a:r>
                <a:rPr lang="en-US" sz="3600" spc="360">
                  <a:solidFill>
                    <a:srgbClr val="1E346C"/>
                  </a:solidFill>
                  <a:latin typeface="Poppins Light Bold"/>
                </a:rPr>
                <a:t>ADDRESS</a:t>
              </a:r>
            </a:p>
          </p:txBody>
        </p:sp>
        <p:sp>
          <p:nvSpPr>
            <p:cNvPr id="4" name="TextBox 4"/>
            <p:cNvSpPr txBox="1"/>
            <p:nvPr/>
          </p:nvSpPr>
          <p:spPr>
            <a:xfrm>
              <a:off x="0" y="890323"/>
              <a:ext cx="14461384" cy="769441"/>
            </a:xfrm>
            <a:prstGeom prst="rect">
              <a:avLst/>
            </a:prstGeom>
          </p:spPr>
          <p:txBody>
            <a:bodyPr lIns="0" tIns="0" rIns="0" bIns="0" rtlCol="0" anchor="t">
              <a:spAutoFit/>
            </a:bodyPr>
            <a:lstStyle/>
            <a:p>
              <a:pPr algn="r">
                <a:lnSpc>
                  <a:spcPts val="4500"/>
                </a:lnSpc>
              </a:pPr>
              <a:r>
                <a:rPr lang="en-US" sz="3000" dirty="0">
                  <a:solidFill>
                    <a:srgbClr val="1D617A"/>
                  </a:solidFill>
                  <a:latin typeface="Poppins Light"/>
                </a:rPr>
                <a:t>JL. </a:t>
              </a:r>
              <a:r>
                <a:rPr lang="en-US" sz="3000" dirty="0" err="1">
                  <a:solidFill>
                    <a:srgbClr val="1D617A"/>
                  </a:solidFill>
                  <a:latin typeface="Poppins Light"/>
                </a:rPr>
                <a:t>Ganggeng</a:t>
              </a:r>
              <a:r>
                <a:rPr lang="en-US" sz="3000" dirty="0">
                  <a:solidFill>
                    <a:srgbClr val="1D617A"/>
                  </a:solidFill>
                  <a:latin typeface="Poppins Light"/>
                </a:rPr>
                <a:t> III No. 32, Jakarta Utara, DKI Jakarta</a:t>
              </a:r>
            </a:p>
          </p:txBody>
        </p:sp>
        <p:sp>
          <p:nvSpPr>
            <p:cNvPr id="5" name="TextBox 5"/>
            <p:cNvSpPr txBox="1"/>
            <p:nvPr/>
          </p:nvSpPr>
          <p:spPr>
            <a:xfrm>
              <a:off x="0" y="2325622"/>
              <a:ext cx="14461384" cy="748963"/>
            </a:xfrm>
            <a:prstGeom prst="rect">
              <a:avLst/>
            </a:prstGeom>
          </p:spPr>
          <p:txBody>
            <a:bodyPr lIns="0" tIns="0" rIns="0" bIns="0" rtlCol="0" anchor="t">
              <a:spAutoFit/>
            </a:bodyPr>
            <a:lstStyle/>
            <a:p>
              <a:pPr algn="r">
                <a:lnSpc>
                  <a:spcPts val="4680"/>
                </a:lnSpc>
              </a:pPr>
              <a:r>
                <a:rPr lang="en-US" sz="3600" spc="360">
                  <a:solidFill>
                    <a:srgbClr val="1F3667"/>
                  </a:solidFill>
                  <a:latin typeface="Poppins Light Bold"/>
                </a:rPr>
                <a:t>PHONE</a:t>
              </a:r>
            </a:p>
          </p:txBody>
        </p:sp>
        <p:sp>
          <p:nvSpPr>
            <p:cNvPr id="6" name="TextBox 6"/>
            <p:cNvSpPr txBox="1"/>
            <p:nvPr/>
          </p:nvSpPr>
          <p:spPr>
            <a:xfrm>
              <a:off x="0" y="4679818"/>
              <a:ext cx="14461384" cy="748963"/>
            </a:xfrm>
            <a:prstGeom prst="rect">
              <a:avLst/>
            </a:prstGeom>
          </p:spPr>
          <p:txBody>
            <a:bodyPr lIns="0" tIns="0" rIns="0" bIns="0" rtlCol="0" anchor="t">
              <a:spAutoFit/>
            </a:bodyPr>
            <a:lstStyle/>
            <a:p>
              <a:pPr algn="r">
                <a:lnSpc>
                  <a:spcPts val="4680"/>
                </a:lnSpc>
              </a:pPr>
              <a:r>
                <a:rPr lang="en-US" sz="3600" spc="360">
                  <a:solidFill>
                    <a:srgbClr val="1F3667"/>
                  </a:solidFill>
                  <a:latin typeface="Poppins Light Bold"/>
                </a:rPr>
                <a:t>EMAIL</a:t>
              </a:r>
            </a:p>
          </p:txBody>
        </p:sp>
        <p:sp>
          <p:nvSpPr>
            <p:cNvPr id="7" name="TextBox 7"/>
            <p:cNvSpPr txBox="1"/>
            <p:nvPr/>
          </p:nvSpPr>
          <p:spPr>
            <a:xfrm>
              <a:off x="0" y="3244519"/>
              <a:ext cx="14461384" cy="769441"/>
            </a:xfrm>
            <a:prstGeom prst="rect">
              <a:avLst/>
            </a:prstGeom>
          </p:spPr>
          <p:txBody>
            <a:bodyPr lIns="0" tIns="0" rIns="0" bIns="0" rtlCol="0" anchor="t">
              <a:spAutoFit/>
            </a:bodyPr>
            <a:lstStyle/>
            <a:p>
              <a:pPr algn="r">
                <a:lnSpc>
                  <a:spcPts val="4500"/>
                </a:lnSpc>
              </a:pPr>
              <a:r>
                <a:rPr lang="en-US" sz="3000" dirty="0">
                  <a:solidFill>
                    <a:srgbClr val="1D617A"/>
                  </a:solidFill>
                  <a:latin typeface="Poppins Light"/>
                </a:rPr>
                <a:t>0853 </a:t>
              </a:r>
              <a:r>
                <a:rPr lang="en-US" sz="3000" dirty="0" err="1">
                  <a:solidFill>
                    <a:srgbClr val="1D617A"/>
                  </a:solidFill>
                  <a:latin typeface="Poppins Light"/>
                </a:rPr>
                <a:t>xxxxx</a:t>
              </a:r>
              <a:endParaRPr lang="en-US" sz="3000" dirty="0">
                <a:solidFill>
                  <a:srgbClr val="1D617A"/>
                </a:solidFill>
                <a:latin typeface="Poppins Light"/>
              </a:endParaRPr>
            </a:p>
          </p:txBody>
        </p:sp>
        <p:sp>
          <p:nvSpPr>
            <p:cNvPr id="8" name="TextBox 8"/>
            <p:cNvSpPr txBox="1"/>
            <p:nvPr/>
          </p:nvSpPr>
          <p:spPr>
            <a:xfrm>
              <a:off x="0" y="5598717"/>
              <a:ext cx="14461384" cy="769441"/>
            </a:xfrm>
            <a:prstGeom prst="rect">
              <a:avLst/>
            </a:prstGeom>
          </p:spPr>
          <p:txBody>
            <a:bodyPr lIns="0" tIns="0" rIns="0" bIns="0" rtlCol="0" anchor="t">
              <a:spAutoFit/>
            </a:bodyPr>
            <a:lstStyle/>
            <a:p>
              <a:pPr algn="r">
                <a:lnSpc>
                  <a:spcPts val="4500"/>
                </a:lnSpc>
              </a:pPr>
              <a:r>
                <a:rPr lang="en-US" sz="3000">
                  <a:solidFill>
                    <a:srgbClr val="1D617A"/>
                  </a:solidFill>
                  <a:latin typeface="Poppins Light"/>
                </a:rPr>
                <a:t>xxx@</a:t>
              </a:r>
              <a:r>
                <a:rPr lang="en-US" sz="3000" dirty="0">
                  <a:solidFill>
                    <a:srgbClr val="1D617A"/>
                  </a:solidFill>
                  <a:latin typeface="Poppins Light"/>
                </a:rPr>
                <a:t>stp.com</a:t>
              </a:r>
            </a:p>
          </p:txBody>
        </p:sp>
      </p:grpSp>
      <p:grpSp>
        <p:nvGrpSpPr>
          <p:cNvPr id="9" name="Group 9"/>
          <p:cNvGrpSpPr/>
          <p:nvPr/>
        </p:nvGrpSpPr>
        <p:grpSpPr>
          <a:xfrm>
            <a:off x="15515480" y="-1683419"/>
            <a:ext cx="3986038" cy="4754971"/>
            <a:chOff x="0" y="0"/>
            <a:chExt cx="5314717" cy="6339961"/>
          </a:xfrm>
        </p:grpSpPr>
        <p:grpSp>
          <p:nvGrpSpPr>
            <p:cNvPr id="10" name="Group 10"/>
            <p:cNvGrpSpPr/>
            <p:nvPr/>
          </p:nvGrpSpPr>
          <p:grpSpPr>
            <a:xfrm rot="-2700000">
              <a:off x="-114450" y="3076724"/>
              <a:ext cx="5005671" cy="1749703"/>
              <a:chOff x="0" y="0"/>
              <a:chExt cx="1162657" cy="406400"/>
            </a:xfrm>
          </p:grpSpPr>
          <p:sp>
            <p:nvSpPr>
              <p:cNvPr id="11" name="Freeform 11"/>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C62929"/>
              </a:solidFill>
            </p:spPr>
          </p:sp>
        </p:grpSp>
        <p:grpSp>
          <p:nvGrpSpPr>
            <p:cNvPr id="12" name="Group 12"/>
            <p:cNvGrpSpPr/>
            <p:nvPr/>
          </p:nvGrpSpPr>
          <p:grpSpPr>
            <a:xfrm rot="-2700000">
              <a:off x="499750" y="1481948"/>
              <a:ext cx="4916334" cy="1749703"/>
              <a:chOff x="0" y="0"/>
              <a:chExt cx="1141907" cy="406400"/>
            </a:xfrm>
          </p:grpSpPr>
          <p:sp>
            <p:nvSpPr>
              <p:cNvPr id="13" name="Freeform 13"/>
              <p:cNvSpPr/>
              <p:nvPr/>
            </p:nvSpPr>
            <p:spPr>
              <a:xfrm>
                <a:off x="17780" y="22860"/>
                <a:ext cx="1116507" cy="360680"/>
              </a:xfrm>
              <a:custGeom>
                <a:avLst/>
                <a:gdLst/>
                <a:ahLst/>
                <a:cxnLst/>
                <a:rect l="l" t="t" r="r" b="b"/>
                <a:pathLst>
                  <a:path w="1116507" h="360680">
                    <a:moveTo>
                      <a:pt x="1116507" y="180340"/>
                    </a:moveTo>
                    <a:cubicBezTo>
                      <a:pt x="1116507" y="81280"/>
                      <a:pt x="1036497" y="0"/>
                      <a:pt x="936167" y="0"/>
                    </a:cubicBezTo>
                    <a:lnTo>
                      <a:pt x="172720" y="0"/>
                    </a:lnTo>
                    <a:lnTo>
                      <a:pt x="172720" y="1270"/>
                    </a:lnTo>
                    <a:cubicBezTo>
                      <a:pt x="76200" y="5080"/>
                      <a:pt x="0" y="83820"/>
                      <a:pt x="0" y="180340"/>
                    </a:cubicBezTo>
                    <a:cubicBezTo>
                      <a:pt x="0" y="276860"/>
                      <a:pt x="77470" y="355600"/>
                      <a:pt x="172720" y="359410"/>
                    </a:cubicBezTo>
                    <a:lnTo>
                      <a:pt x="172720" y="360680"/>
                    </a:lnTo>
                    <a:lnTo>
                      <a:pt x="936167" y="360680"/>
                    </a:lnTo>
                    <a:cubicBezTo>
                      <a:pt x="1035227" y="360680"/>
                      <a:pt x="1116507" y="279400"/>
                      <a:pt x="1116507" y="180340"/>
                    </a:cubicBezTo>
                    <a:close/>
                  </a:path>
                </a:pathLst>
              </a:custGeom>
              <a:solidFill>
                <a:srgbClr val="1E346C"/>
              </a:solidFill>
            </p:spPr>
          </p:sp>
        </p:grpSp>
      </p:grpSp>
      <p:grpSp>
        <p:nvGrpSpPr>
          <p:cNvPr id="14" name="Group 14"/>
          <p:cNvGrpSpPr/>
          <p:nvPr/>
        </p:nvGrpSpPr>
        <p:grpSpPr>
          <a:xfrm>
            <a:off x="-3454256" y="-382381"/>
            <a:ext cx="12533089" cy="14842898"/>
            <a:chOff x="0" y="0"/>
            <a:chExt cx="16710786" cy="19790531"/>
          </a:xfrm>
        </p:grpSpPr>
        <p:grpSp>
          <p:nvGrpSpPr>
            <p:cNvPr id="15" name="Group 15"/>
            <p:cNvGrpSpPr/>
            <p:nvPr/>
          </p:nvGrpSpPr>
          <p:grpSpPr>
            <a:xfrm rot="-2700000">
              <a:off x="1619197" y="4711705"/>
              <a:ext cx="15503805" cy="5255961"/>
              <a:chOff x="0" y="0"/>
              <a:chExt cx="1198781" cy="406400"/>
            </a:xfrm>
          </p:grpSpPr>
          <p:sp>
            <p:nvSpPr>
              <p:cNvPr id="16" name="Freeform 16"/>
              <p:cNvSpPr/>
              <p:nvPr/>
            </p:nvSpPr>
            <p:spPr>
              <a:xfrm>
                <a:off x="17780" y="22860"/>
                <a:ext cx="1173381" cy="360680"/>
              </a:xfrm>
              <a:custGeom>
                <a:avLst/>
                <a:gdLst/>
                <a:ahLst/>
                <a:cxnLst/>
                <a:rect l="l" t="t" r="r" b="b"/>
                <a:pathLst>
                  <a:path w="1173381" h="360680">
                    <a:moveTo>
                      <a:pt x="1173381" y="180340"/>
                    </a:moveTo>
                    <a:cubicBezTo>
                      <a:pt x="1173381" y="81280"/>
                      <a:pt x="1093371" y="0"/>
                      <a:pt x="993041" y="0"/>
                    </a:cubicBezTo>
                    <a:lnTo>
                      <a:pt x="172720" y="0"/>
                    </a:lnTo>
                    <a:lnTo>
                      <a:pt x="172720" y="1270"/>
                    </a:lnTo>
                    <a:cubicBezTo>
                      <a:pt x="76200" y="5080"/>
                      <a:pt x="0" y="83820"/>
                      <a:pt x="0" y="180340"/>
                    </a:cubicBezTo>
                    <a:cubicBezTo>
                      <a:pt x="0" y="276860"/>
                      <a:pt x="77470" y="355600"/>
                      <a:pt x="172720" y="359410"/>
                    </a:cubicBezTo>
                    <a:lnTo>
                      <a:pt x="172720" y="360680"/>
                    </a:lnTo>
                    <a:lnTo>
                      <a:pt x="993041" y="360680"/>
                    </a:lnTo>
                    <a:cubicBezTo>
                      <a:pt x="1092101" y="360680"/>
                      <a:pt x="1173381" y="279400"/>
                      <a:pt x="1173381" y="180340"/>
                    </a:cubicBezTo>
                    <a:close/>
                  </a:path>
                </a:pathLst>
              </a:custGeom>
              <a:solidFill>
                <a:srgbClr val="FAAB4E">
                  <a:alpha val="14901"/>
                </a:srgbClr>
              </a:solidFill>
            </p:spPr>
          </p:sp>
        </p:grpSp>
        <p:grpSp>
          <p:nvGrpSpPr>
            <p:cNvPr id="17" name="Group 17"/>
            <p:cNvGrpSpPr/>
            <p:nvPr/>
          </p:nvGrpSpPr>
          <p:grpSpPr>
            <a:xfrm rot="-2700000">
              <a:off x="-627866" y="9302242"/>
              <a:ext cx="16976351" cy="5255961"/>
              <a:chOff x="0" y="0"/>
              <a:chExt cx="1312641" cy="406400"/>
            </a:xfrm>
          </p:grpSpPr>
          <p:sp>
            <p:nvSpPr>
              <p:cNvPr id="18" name="Freeform 18"/>
              <p:cNvSpPr/>
              <p:nvPr/>
            </p:nvSpPr>
            <p:spPr>
              <a:xfrm>
                <a:off x="17780" y="22860"/>
                <a:ext cx="1287241" cy="360680"/>
              </a:xfrm>
              <a:custGeom>
                <a:avLst/>
                <a:gdLst/>
                <a:ahLst/>
                <a:cxnLst/>
                <a:rect l="l" t="t" r="r" b="b"/>
                <a:pathLst>
                  <a:path w="1287241" h="360680">
                    <a:moveTo>
                      <a:pt x="1287241" y="180340"/>
                    </a:moveTo>
                    <a:cubicBezTo>
                      <a:pt x="1287241" y="81280"/>
                      <a:pt x="1207231" y="0"/>
                      <a:pt x="1106901" y="0"/>
                    </a:cubicBezTo>
                    <a:lnTo>
                      <a:pt x="172720" y="0"/>
                    </a:lnTo>
                    <a:lnTo>
                      <a:pt x="172720" y="1270"/>
                    </a:lnTo>
                    <a:cubicBezTo>
                      <a:pt x="76200" y="5080"/>
                      <a:pt x="0" y="83820"/>
                      <a:pt x="0" y="180340"/>
                    </a:cubicBezTo>
                    <a:cubicBezTo>
                      <a:pt x="0" y="276860"/>
                      <a:pt x="77470" y="355600"/>
                      <a:pt x="172720" y="359410"/>
                    </a:cubicBezTo>
                    <a:lnTo>
                      <a:pt x="172720" y="360680"/>
                    </a:lnTo>
                    <a:lnTo>
                      <a:pt x="1106901" y="360680"/>
                    </a:lnTo>
                    <a:cubicBezTo>
                      <a:pt x="1205961" y="360680"/>
                      <a:pt x="1287241" y="279400"/>
                      <a:pt x="1287241" y="180340"/>
                    </a:cubicBezTo>
                    <a:close/>
                  </a:path>
                </a:pathLst>
              </a:custGeom>
              <a:solidFill>
                <a:srgbClr val="1E346C">
                  <a:alpha val="14901"/>
                </a:srgbClr>
              </a:solidFill>
            </p:spPr>
          </p:sp>
        </p:grpSp>
      </p:grpSp>
      <p:sp>
        <p:nvSpPr>
          <p:cNvPr id="19" name="TextBox 19"/>
          <p:cNvSpPr txBox="1"/>
          <p:nvPr/>
        </p:nvSpPr>
        <p:spPr>
          <a:xfrm>
            <a:off x="1028700" y="1095375"/>
            <a:ext cx="9525396" cy="1139974"/>
          </a:xfrm>
          <a:prstGeom prst="rect">
            <a:avLst/>
          </a:prstGeom>
        </p:spPr>
        <p:txBody>
          <a:bodyPr lIns="0" tIns="0" rIns="0" bIns="0" rtlCol="0" anchor="t">
            <a:spAutoFit/>
          </a:bodyPr>
          <a:lstStyle/>
          <a:p>
            <a:pPr>
              <a:lnSpc>
                <a:spcPts val="8800"/>
              </a:lnSpc>
            </a:pPr>
            <a:r>
              <a:rPr lang="en-US" sz="8000" spc="-240">
                <a:solidFill>
                  <a:srgbClr val="1D617A"/>
                </a:solidFill>
                <a:latin typeface="Poppins Bold Bold Italics"/>
              </a:rPr>
              <a:t>CONTACT US!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54256" y="1541483"/>
            <a:ext cx="10908612" cy="12919035"/>
            <a:chOff x="0" y="0"/>
            <a:chExt cx="14544816" cy="17225380"/>
          </a:xfrm>
        </p:grpSpPr>
        <p:grpSp>
          <p:nvGrpSpPr>
            <p:cNvPr id="3" name="Group 3"/>
            <p:cNvGrpSpPr/>
            <p:nvPr/>
          </p:nvGrpSpPr>
          <p:grpSpPr>
            <a:xfrm rot="-2700000">
              <a:off x="2556842" y="3625680"/>
              <a:ext cx="12149878" cy="4574709"/>
              <a:chOff x="0" y="0"/>
              <a:chExt cx="1079350" cy="406400"/>
            </a:xfrm>
          </p:grpSpPr>
          <p:sp>
            <p:nvSpPr>
              <p:cNvPr id="4" name="Freeform 4"/>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1E346C">
                  <a:alpha val="14901"/>
                </a:srgbClr>
              </a:solidFill>
            </p:spPr>
          </p:sp>
        </p:grpSp>
        <p:grpSp>
          <p:nvGrpSpPr>
            <p:cNvPr id="5" name="Group 5"/>
            <p:cNvGrpSpPr/>
            <p:nvPr/>
          </p:nvGrpSpPr>
          <p:grpSpPr>
            <a:xfrm rot="-2700000">
              <a:off x="-299237" y="8693441"/>
              <a:ext cx="13087643" cy="4574709"/>
              <a:chOff x="0" y="0"/>
              <a:chExt cx="1162657" cy="406400"/>
            </a:xfrm>
          </p:grpSpPr>
          <p:sp>
            <p:nvSpPr>
              <p:cNvPr id="6" name="Freeform 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D8834D">
                  <a:alpha val="14901"/>
                </a:srgbClr>
              </a:solidFill>
            </p:spPr>
          </p:sp>
        </p:grpSp>
      </p:grpSp>
      <p:grpSp>
        <p:nvGrpSpPr>
          <p:cNvPr id="7" name="Group 7"/>
          <p:cNvGrpSpPr/>
          <p:nvPr/>
        </p:nvGrpSpPr>
        <p:grpSpPr>
          <a:xfrm>
            <a:off x="15644827" y="-1436083"/>
            <a:ext cx="4215192" cy="4215192"/>
            <a:chOff x="0" y="0"/>
            <a:chExt cx="5620256" cy="5620256"/>
          </a:xfrm>
        </p:grpSpPr>
        <p:grpSp>
          <p:nvGrpSpPr>
            <p:cNvPr id="8" name="Group 8"/>
            <p:cNvGrpSpPr/>
            <p:nvPr/>
          </p:nvGrpSpPr>
          <p:grpSpPr>
            <a:xfrm rot="-2700000">
              <a:off x="-262175" y="1908310"/>
              <a:ext cx="6144605" cy="1803636"/>
              <a:chOff x="0" y="0"/>
              <a:chExt cx="1384518" cy="406400"/>
            </a:xfrm>
          </p:grpSpPr>
          <p:sp>
            <p:nvSpPr>
              <p:cNvPr id="9" name="Freeform 9"/>
              <p:cNvSpPr/>
              <p:nvPr/>
            </p:nvSpPr>
            <p:spPr>
              <a:xfrm>
                <a:off x="17780" y="22860"/>
                <a:ext cx="1359119" cy="360680"/>
              </a:xfrm>
              <a:custGeom>
                <a:avLst/>
                <a:gdLst/>
                <a:ahLst/>
                <a:cxnLst/>
                <a:rect l="l" t="t" r="r" b="b"/>
                <a:pathLst>
                  <a:path w="1359119" h="360680">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D8834D"/>
              </a:solidFill>
            </p:spPr>
          </p:sp>
        </p:grpSp>
        <p:grpSp>
          <p:nvGrpSpPr>
            <p:cNvPr id="10" name="Group 10"/>
            <p:cNvGrpSpPr/>
            <p:nvPr/>
          </p:nvGrpSpPr>
          <p:grpSpPr>
            <a:xfrm rot="-2700000">
              <a:off x="368260" y="1423043"/>
              <a:ext cx="3740576" cy="1803636"/>
              <a:chOff x="0" y="0"/>
              <a:chExt cx="842836" cy="406400"/>
            </a:xfrm>
          </p:grpSpPr>
          <p:sp>
            <p:nvSpPr>
              <p:cNvPr id="11" name="Freeform 11"/>
              <p:cNvSpPr/>
              <p:nvPr/>
            </p:nvSpPr>
            <p:spPr>
              <a:xfrm>
                <a:off x="17780" y="22860"/>
                <a:ext cx="817436" cy="360680"/>
              </a:xfrm>
              <a:custGeom>
                <a:avLst/>
                <a:gdLst/>
                <a:ahLst/>
                <a:cxnLst/>
                <a:rect l="l" t="t" r="r" b="b"/>
                <a:pathLst>
                  <a:path w="817436" h="360680">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1E346C"/>
              </a:solidFill>
            </p:spPr>
          </p:sp>
        </p:grpSp>
      </p:grpSp>
      <p:grpSp>
        <p:nvGrpSpPr>
          <p:cNvPr id="12" name="Group 12"/>
          <p:cNvGrpSpPr/>
          <p:nvPr/>
        </p:nvGrpSpPr>
        <p:grpSpPr>
          <a:xfrm>
            <a:off x="1028700" y="3308617"/>
            <a:ext cx="15970084" cy="3669766"/>
            <a:chOff x="0" y="0"/>
            <a:chExt cx="21293446" cy="4893022"/>
          </a:xfrm>
        </p:grpSpPr>
        <p:pic>
          <p:nvPicPr>
            <p:cNvPr id="13" name="Picture 13"/>
            <p:cNvPicPr>
              <a:picLocks noChangeAspect="1"/>
            </p:cNvPicPr>
            <p:nvPr/>
          </p:nvPicPr>
          <p:blipFill>
            <a:blip r:embed="rId2"/>
            <a:srcRect l="3065" t="14776" r="3312" b="5015"/>
            <a:stretch>
              <a:fillRect/>
            </a:stretch>
          </p:blipFill>
          <p:spPr>
            <a:xfrm>
              <a:off x="0" y="0"/>
              <a:ext cx="20768749" cy="4893022"/>
            </a:xfrm>
            <a:prstGeom prst="rect">
              <a:avLst/>
            </a:prstGeom>
          </p:spPr>
        </p:pic>
        <p:pic>
          <p:nvPicPr>
            <p:cNvPr id="14" name="Picture 14"/>
            <p:cNvPicPr>
              <a:picLocks noChangeAspect="1"/>
            </p:cNvPicPr>
            <p:nvPr/>
          </p:nvPicPr>
          <p:blipFill>
            <a:blip r:embed="rId3"/>
            <a:srcRect/>
            <a:stretch>
              <a:fillRect/>
            </a:stretch>
          </p:blipFill>
          <p:spPr>
            <a:xfrm>
              <a:off x="3506581" y="2401822"/>
              <a:ext cx="1621003" cy="680821"/>
            </a:xfrm>
            <a:prstGeom prst="rect">
              <a:avLst/>
            </a:prstGeom>
          </p:spPr>
        </p:pic>
        <p:sp>
          <p:nvSpPr>
            <p:cNvPr id="15" name="TextBox 15"/>
            <p:cNvSpPr txBox="1"/>
            <p:nvPr/>
          </p:nvSpPr>
          <p:spPr>
            <a:xfrm>
              <a:off x="5831768" y="1505256"/>
              <a:ext cx="15461678" cy="1282403"/>
            </a:xfrm>
            <a:prstGeom prst="rect">
              <a:avLst/>
            </a:prstGeom>
          </p:spPr>
          <p:txBody>
            <a:bodyPr wrap="square" lIns="0" tIns="0" rIns="0" bIns="0" rtlCol="0" anchor="t">
              <a:spAutoFit/>
            </a:bodyPr>
            <a:lstStyle/>
            <a:p>
              <a:pPr algn="ctr">
                <a:lnSpc>
                  <a:spcPts val="7460"/>
                </a:lnSpc>
              </a:pPr>
              <a:r>
                <a:rPr lang="en-US" sz="6216" spc="-186" dirty="0">
                  <a:solidFill>
                    <a:srgbClr val="1E346C"/>
                  </a:solidFill>
                  <a:latin typeface="Poppins Medium Bold"/>
                </a:rPr>
                <a:t>Heavy delivery made easy!</a:t>
              </a:r>
            </a:p>
          </p:txBody>
        </p:sp>
      </p:grpSp>
      <p:sp>
        <p:nvSpPr>
          <p:cNvPr id="16" name="TextBox 16"/>
          <p:cNvSpPr txBox="1"/>
          <p:nvPr/>
        </p:nvSpPr>
        <p:spPr>
          <a:xfrm>
            <a:off x="6048175" y="5969354"/>
            <a:ext cx="6191650" cy="568866"/>
          </a:xfrm>
          <a:prstGeom prst="rect">
            <a:avLst/>
          </a:prstGeom>
        </p:spPr>
        <p:txBody>
          <a:bodyPr lIns="0" tIns="0" rIns="0" bIns="0" rtlCol="0" anchor="t">
            <a:spAutoFit/>
          </a:bodyPr>
          <a:lstStyle/>
          <a:p>
            <a:pPr algn="ctr">
              <a:lnSpc>
                <a:spcPts val="4679"/>
              </a:lnSpc>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293" t="14498" r="12601" b="51693"/>
          <a:stretch>
            <a:fillRect/>
          </a:stretch>
        </p:blipFill>
        <p:spPr>
          <a:xfrm>
            <a:off x="11448958" y="2238375"/>
            <a:ext cx="5810342" cy="5810250"/>
          </a:xfrm>
          <a:prstGeom prst="rect">
            <a:avLst/>
          </a:prstGeom>
        </p:spPr>
      </p:pic>
      <p:grpSp>
        <p:nvGrpSpPr>
          <p:cNvPr id="3" name="Group 3"/>
          <p:cNvGrpSpPr/>
          <p:nvPr/>
        </p:nvGrpSpPr>
        <p:grpSpPr>
          <a:xfrm>
            <a:off x="9144000" y="6754969"/>
            <a:ext cx="3841488" cy="4549463"/>
            <a:chOff x="0" y="0"/>
            <a:chExt cx="5121985" cy="6065950"/>
          </a:xfrm>
        </p:grpSpPr>
        <p:grpSp>
          <p:nvGrpSpPr>
            <p:cNvPr id="4" name="Group 4"/>
            <p:cNvGrpSpPr/>
            <p:nvPr/>
          </p:nvGrpSpPr>
          <p:grpSpPr>
            <a:xfrm rot="-2700000">
              <a:off x="900397" y="1276790"/>
              <a:ext cx="4278603" cy="1610992"/>
              <a:chOff x="0" y="0"/>
              <a:chExt cx="1079350" cy="406400"/>
            </a:xfrm>
          </p:grpSpPr>
          <p:sp>
            <p:nvSpPr>
              <p:cNvPr id="5" name="Freeform 5"/>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FAAB4E"/>
              </a:solidFill>
            </p:spPr>
          </p:sp>
        </p:grpSp>
        <p:grpSp>
          <p:nvGrpSpPr>
            <p:cNvPr id="6" name="Group 6"/>
            <p:cNvGrpSpPr/>
            <p:nvPr/>
          </p:nvGrpSpPr>
          <p:grpSpPr>
            <a:xfrm rot="-2700000">
              <a:off x="-105377" y="3061412"/>
              <a:ext cx="4608838" cy="1610992"/>
              <a:chOff x="0" y="0"/>
              <a:chExt cx="1162657" cy="406400"/>
            </a:xfrm>
          </p:grpSpPr>
          <p:sp>
            <p:nvSpPr>
              <p:cNvPr id="7" name="Freeform 7"/>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F3667"/>
              </a:solidFill>
            </p:spPr>
          </p:sp>
        </p:grpSp>
      </p:grpSp>
      <p:grpSp>
        <p:nvGrpSpPr>
          <p:cNvPr id="8" name="Group 8"/>
          <p:cNvGrpSpPr/>
          <p:nvPr/>
        </p:nvGrpSpPr>
        <p:grpSpPr>
          <a:xfrm>
            <a:off x="16113342" y="-432445"/>
            <a:ext cx="3120591" cy="3884316"/>
            <a:chOff x="0" y="0"/>
            <a:chExt cx="4160788" cy="5179088"/>
          </a:xfrm>
        </p:grpSpPr>
        <p:grpSp>
          <p:nvGrpSpPr>
            <p:cNvPr id="9" name="Group 9"/>
            <p:cNvGrpSpPr/>
            <p:nvPr/>
          </p:nvGrpSpPr>
          <p:grpSpPr>
            <a:xfrm rot="-2700000">
              <a:off x="24979" y="2346691"/>
              <a:ext cx="3920329" cy="1694505"/>
              <a:chOff x="0" y="0"/>
              <a:chExt cx="940228" cy="406400"/>
            </a:xfrm>
          </p:grpSpPr>
          <p:sp>
            <p:nvSpPr>
              <p:cNvPr id="10" name="Freeform 10"/>
              <p:cNvSpPr/>
              <p:nvPr/>
            </p:nvSpPr>
            <p:spPr>
              <a:xfrm>
                <a:off x="17780" y="22860"/>
                <a:ext cx="914828" cy="360680"/>
              </a:xfrm>
              <a:custGeom>
                <a:avLst/>
                <a:gdLst/>
                <a:ahLst/>
                <a:cxnLst/>
                <a:rect l="l" t="t" r="r" b="b"/>
                <a:pathLst>
                  <a:path w="914828" h="360680">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D9D9D9"/>
              </a:solidFill>
            </p:spPr>
          </p:sp>
        </p:grpSp>
        <p:grpSp>
          <p:nvGrpSpPr>
            <p:cNvPr id="11" name="Group 11"/>
            <p:cNvGrpSpPr/>
            <p:nvPr/>
          </p:nvGrpSpPr>
          <p:grpSpPr>
            <a:xfrm rot="-2700000">
              <a:off x="480843" y="1027974"/>
              <a:ext cx="3609436" cy="1694505"/>
              <a:chOff x="0" y="0"/>
              <a:chExt cx="865665" cy="406400"/>
            </a:xfrm>
          </p:grpSpPr>
          <p:sp>
            <p:nvSpPr>
              <p:cNvPr id="12" name="Freeform 12"/>
              <p:cNvSpPr/>
              <p:nvPr/>
            </p:nvSpPr>
            <p:spPr>
              <a:xfrm>
                <a:off x="17780" y="22860"/>
                <a:ext cx="840266" cy="360680"/>
              </a:xfrm>
              <a:custGeom>
                <a:avLst/>
                <a:gdLst/>
                <a:ahLst/>
                <a:cxnLst/>
                <a:rect l="l" t="t" r="r" b="b"/>
                <a:pathLst>
                  <a:path w="840266" h="360680">
                    <a:moveTo>
                      <a:pt x="840266" y="180340"/>
                    </a:moveTo>
                    <a:cubicBezTo>
                      <a:pt x="840266" y="81280"/>
                      <a:pt x="760256" y="0"/>
                      <a:pt x="659926" y="0"/>
                    </a:cubicBezTo>
                    <a:lnTo>
                      <a:pt x="172720" y="0"/>
                    </a:lnTo>
                    <a:lnTo>
                      <a:pt x="172720" y="1270"/>
                    </a:lnTo>
                    <a:cubicBezTo>
                      <a:pt x="76200" y="5080"/>
                      <a:pt x="0" y="83820"/>
                      <a:pt x="0" y="180340"/>
                    </a:cubicBezTo>
                    <a:cubicBezTo>
                      <a:pt x="0" y="276860"/>
                      <a:pt x="77470" y="355600"/>
                      <a:pt x="172720" y="359410"/>
                    </a:cubicBezTo>
                    <a:lnTo>
                      <a:pt x="172720" y="360680"/>
                    </a:lnTo>
                    <a:lnTo>
                      <a:pt x="659925" y="360680"/>
                    </a:lnTo>
                    <a:cubicBezTo>
                      <a:pt x="758985" y="360680"/>
                      <a:pt x="840265" y="279400"/>
                      <a:pt x="840265" y="180340"/>
                    </a:cubicBezTo>
                    <a:close/>
                  </a:path>
                </a:pathLst>
              </a:custGeom>
              <a:solidFill>
                <a:srgbClr val="C62929"/>
              </a:solidFill>
            </p:spPr>
          </p:sp>
        </p:grpSp>
      </p:grpSp>
      <p:grpSp>
        <p:nvGrpSpPr>
          <p:cNvPr id="13" name="Group 13"/>
          <p:cNvGrpSpPr/>
          <p:nvPr/>
        </p:nvGrpSpPr>
        <p:grpSpPr>
          <a:xfrm>
            <a:off x="-3533562" y="-2632035"/>
            <a:ext cx="10908612" cy="12919035"/>
            <a:chOff x="0" y="0"/>
            <a:chExt cx="14544816" cy="17225380"/>
          </a:xfrm>
        </p:grpSpPr>
        <p:grpSp>
          <p:nvGrpSpPr>
            <p:cNvPr id="14" name="Group 14"/>
            <p:cNvGrpSpPr/>
            <p:nvPr/>
          </p:nvGrpSpPr>
          <p:grpSpPr>
            <a:xfrm rot="-2700000">
              <a:off x="2556842" y="3625680"/>
              <a:ext cx="12149878" cy="4574709"/>
              <a:chOff x="0" y="0"/>
              <a:chExt cx="1079350" cy="406400"/>
            </a:xfrm>
          </p:grpSpPr>
          <p:sp>
            <p:nvSpPr>
              <p:cNvPr id="15" name="Freeform 15"/>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1F3667">
                  <a:alpha val="14901"/>
                </a:srgbClr>
              </a:solidFill>
            </p:spPr>
          </p:sp>
        </p:grpSp>
        <p:grpSp>
          <p:nvGrpSpPr>
            <p:cNvPr id="16" name="Group 16"/>
            <p:cNvGrpSpPr/>
            <p:nvPr/>
          </p:nvGrpSpPr>
          <p:grpSpPr>
            <a:xfrm rot="-2700000">
              <a:off x="-299237" y="8693441"/>
              <a:ext cx="13087643" cy="4574709"/>
              <a:chOff x="0" y="0"/>
              <a:chExt cx="1162657" cy="406400"/>
            </a:xfrm>
          </p:grpSpPr>
          <p:sp>
            <p:nvSpPr>
              <p:cNvPr id="17" name="Freeform 17"/>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FAAB4E">
                  <a:alpha val="14901"/>
                </a:srgbClr>
              </a:solidFill>
            </p:spPr>
          </p:sp>
        </p:grpSp>
      </p:grpSp>
      <p:grpSp>
        <p:nvGrpSpPr>
          <p:cNvPr id="18" name="Group 18"/>
          <p:cNvGrpSpPr/>
          <p:nvPr/>
        </p:nvGrpSpPr>
        <p:grpSpPr>
          <a:xfrm>
            <a:off x="970255" y="2087828"/>
            <a:ext cx="9525400" cy="5910276"/>
            <a:chOff x="0" y="66675"/>
            <a:chExt cx="12700533" cy="7880368"/>
          </a:xfrm>
        </p:grpSpPr>
        <p:sp>
          <p:nvSpPr>
            <p:cNvPr id="19" name="TextBox 19"/>
            <p:cNvSpPr txBox="1"/>
            <p:nvPr/>
          </p:nvSpPr>
          <p:spPr>
            <a:xfrm>
              <a:off x="0" y="1983359"/>
              <a:ext cx="12700533" cy="5963684"/>
            </a:xfrm>
            <a:prstGeom prst="rect">
              <a:avLst/>
            </a:prstGeom>
          </p:spPr>
          <p:txBody>
            <a:bodyPr lIns="0" tIns="0" rIns="0" bIns="0" rtlCol="0" anchor="t">
              <a:spAutoFit/>
            </a:bodyPr>
            <a:lstStyle/>
            <a:p>
              <a:pPr>
                <a:lnSpc>
                  <a:spcPts val="3150"/>
                </a:lnSpc>
              </a:pPr>
              <a:r>
                <a:rPr lang="en-US" sz="2100" dirty="0" smtClean="0">
                  <a:solidFill>
                    <a:srgbClr val="1D617A"/>
                  </a:solidFill>
                  <a:latin typeface="Arial" panose="020B0604020202020204" pitchFamily="34" charset="0"/>
                  <a:cs typeface="Arial" panose="020B0604020202020204" pitchFamily="34" charset="0"/>
                </a:rPr>
                <a:t>Established </a:t>
              </a:r>
              <a:r>
                <a:rPr lang="en-US" sz="2100" dirty="0">
                  <a:solidFill>
                    <a:srgbClr val="1D617A"/>
                  </a:solidFill>
                  <a:latin typeface="Arial" panose="020B0604020202020204" pitchFamily="34" charset="0"/>
                  <a:cs typeface="Arial" panose="020B0604020202020204" pitchFamily="34" charset="0"/>
                </a:rPr>
                <a:t>in 2000, </a:t>
              </a:r>
              <a:r>
                <a:rPr lang="en-US" sz="2100" dirty="0" err="1" smtClean="0">
                  <a:solidFill>
                    <a:srgbClr val="1D617A"/>
                  </a:solidFill>
                  <a:latin typeface="Arial" panose="020B0604020202020204" pitchFamily="34" charset="0"/>
                  <a:cs typeface="Arial" panose="020B0604020202020204" pitchFamily="34" charset="0"/>
                </a:rPr>
                <a:t>Sinar</a:t>
              </a:r>
              <a:r>
                <a:rPr lang="en-US" sz="2100" dirty="0" smtClean="0">
                  <a:solidFill>
                    <a:srgbClr val="1D617A"/>
                  </a:solidFill>
                  <a:latin typeface="Arial" panose="020B0604020202020204" pitchFamily="34" charset="0"/>
                  <a:cs typeface="Arial" panose="020B0604020202020204" pitchFamily="34" charset="0"/>
                </a:rPr>
                <a:t> </a:t>
              </a:r>
              <a:r>
                <a:rPr lang="en-US" sz="2100" dirty="0" err="1" smtClean="0">
                  <a:solidFill>
                    <a:srgbClr val="1D617A"/>
                  </a:solidFill>
                  <a:latin typeface="Arial" panose="020B0604020202020204" pitchFamily="34" charset="0"/>
                  <a:cs typeface="Arial" panose="020B0604020202020204" pitchFamily="34" charset="0"/>
                </a:rPr>
                <a:t>Tanjung</a:t>
              </a:r>
              <a:r>
                <a:rPr lang="en-US" sz="2100" dirty="0" smtClean="0">
                  <a:solidFill>
                    <a:srgbClr val="1D617A"/>
                  </a:solidFill>
                  <a:latin typeface="Arial" panose="020B0604020202020204" pitchFamily="34" charset="0"/>
                  <a:cs typeface="Arial" panose="020B0604020202020204" pitchFamily="34" charset="0"/>
                </a:rPr>
                <a:t> </a:t>
              </a:r>
              <a:r>
                <a:rPr lang="en-US" sz="2100" dirty="0" err="1" smtClean="0">
                  <a:solidFill>
                    <a:srgbClr val="1D617A"/>
                  </a:solidFill>
                  <a:latin typeface="Arial" panose="020B0604020202020204" pitchFamily="34" charset="0"/>
                  <a:cs typeface="Arial" panose="020B0604020202020204" pitchFamily="34" charset="0"/>
                </a:rPr>
                <a:t>Priok</a:t>
              </a:r>
              <a:r>
                <a:rPr lang="en-US" sz="2100" dirty="0" smtClean="0">
                  <a:solidFill>
                    <a:srgbClr val="1D617A"/>
                  </a:solidFill>
                  <a:latin typeface="Arial" panose="020B0604020202020204" pitchFamily="34" charset="0"/>
                  <a:cs typeface="Arial" panose="020B0604020202020204" pitchFamily="34" charset="0"/>
                </a:rPr>
                <a:t> (STP) </a:t>
              </a:r>
              <a:r>
                <a:rPr lang="en-US" sz="2100" dirty="0">
                  <a:solidFill>
                    <a:srgbClr val="1D617A"/>
                  </a:solidFill>
                  <a:latin typeface="Arial" panose="020B0604020202020204" pitchFamily="34" charset="0"/>
                  <a:cs typeface="Arial" panose="020B0604020202020204" pitchFamily="34" charset="0"/>
                </a:rPr>
                <a:t>has two decades of </a:t>
              </a:r>
              <a:r>
                <a:rPr lang="en-US" sz="2100" dirty="0" smtClean="0">
                  <a:solidFill>
                    <a:srgbClr val="1D617A"/>
                  </a:solidFill>
                  <a:latin typeface="Arial" panose="020B0604020202020204" pitchFamily="34" charset="0"/>
                  <a:cs typeface="Arial" panose="020B0604020202020204" pitchFamily="34" charset="0"/>
                </a:rPr>
                <a:t>experience </a:t>
              </a:r>
              <a:r>
                <a:rPr lang="en-US" sz="2100" dirty="0">
                  <a:solidFill>
                    <a:srgbClr val="1D617A"/>
                  </a:solidFill>
                  <a:latin typeface="Arial" panose="020B0604020202020204" pitchFamily="34" charset="0"/>
                  <a:cs typeface="Arial" panose="020B0604020202020204" pitchFamily="34" charset="0"/>
                </a:rPr>
                <a:t>and advance towards being the pioneer of Indonesian </a:t>
              </a:r>
              <a:r>
                <a:rPr lang="en-US" sz="2100" dirty="0" smtClean="0">
                  <a:solidFill>
                    <a:srgbClr val="1D617A"/>
                  </a:solidFill>
                  <a:latin typeface="Arial" panose="020B0604020202020204" pitchFamily="34" charset="0"/>
                  <a:cs typeface="Arial" panose="020B0604020202020204" pitchFamily="34" charset="0"/>
                </a:rPr>
                <a:t>logistic </a:t>
              </a:r>
              <a:r>
                <a:rPr lang="en-US" sz="2100" dirty="0">
                  <a:solidFill>
                    <a:srgbClr val="1D617A"/>
                  </a:solidFill>
                  <a:latin typeface="Arial" panose="020B0604020202020204" pitchFamily="34" charset="0"/>
                  <a:cs typeface="Arial" panose="020B0604020202020204" pitchFamily="34" charset="0"/>
                </a:rPr>
                <a:t>service and the solution to every logistic </a:t>
              </a:r>
              <a:r>
                <a:rPr lang="en-US" sz="2100" dirty="0" smtClean="0">
                  <a:solidFill>
                    <a:srgbClr val="1D617A"/>
                  </a:solidFill>
                  <a:latin typeface="Arial" panose="020B0604020202020204" pitchFamily="34" charset="0"/>
                  <a:cs typeface="Arial" panose="020B0604020202020204" pitchFamily="34" charset="0"/>
                </a:rPr>
                <a:t>business. Anton </a:t>
              </a:r>
              <a:r>
                <a:rPr lang="en-US" sz="2100" dirty="0" err="1" smtClean="0">
                  <a:solidFill>
                    <a:srgbClr val="1D617A"/>
                  </a:solidFill>
                  <a:latin typeface="Arial" panose="020B0604020202020204" pitchFamily="34" charset="0"/>
                  <a:cs typeface="Arial" panose="020B0604020202020204" pitchFamily="34" charset="0"/>
                </a:rPr>
                <a:t>Syawal</a:t>
              </a:r>
              <a:r>
                <a:rPr lang="en-US" sz="2100" dirty="0">
                  <a:solidFill>
                    <a:srgbClr val="1D617A"/>
                  </a:solidFill>
                  <a:latin typeface="Arial" panose="020B0604020202020204" pitchFamily="34" charset="0"/>
                  <a:cs typeface="Arial" panose="020B0604020202020204" pitchFamily="34" charset="0"/>
                </a:rPr>
                <a:t>,</a:t>
              </a:r>
              <a:r>
                <a:rPr lang="en-US" sz="2100" dirty="0" smtClean="0">
                  <a:solidFill>
                    <a:srgbClr val="1D617A"/>
                  </a:solidFill>
                  <a:latin typeface="Arial" panose="020B0604020202020204" pitchFamily="34" charset="0"/>
                  <a:cs typeface="Arial" panose="020B0604020202020204" pitchFamily="34" charset="0"/>
                </a:rPr>
                <a:t> </a:t>
              </a:r>
              <a:r>
                <a:rPr lang="en-US" sz="2100" dirty="0">
                  <a:solidFill>
                    <a:srgbClr val="1D617A"/>
                  </a:solidFill>
                  <a:latin typeface="Arial" panose="020B0604020202020204" pitchFamily="34" charset="0"/>
                  <a:cs typeface="Arial" panose="020B0604020202020204" pitchFamily="34" charset="0"/>
                </a:rPr>
                <a:t>the founder of </a:t>
              </a:r>
              <a:r>
                <a:rPr lang="en-US" sz="2100" dirty="0" smtClean="0">
                  <a:solidFill>
                    <a:srgbClr val="1D617A"/>
                  </a:solidFill>
                  <a:latin typeface="Arial" panose="020B0604020202020204" pitchFamily="34" charset="0"/>
                  <a:cs typeface="Arial" panose="020B0604020202020204" pitchFamily="34" charset="0"/>
                </a:rPr>
                <a:t>STP, </a:t>
              </a:r>
              <a:r>
                <a:rPr lang="en-US" sz="2100" dirty="0">
                  <a:solidFill>
                    <a:srgbClr val="1D617A"/>
                  </a:solidFill>
                  <a:latin typeface="Arial" panose="020B0604020202020204" pitchFamily="34" charset="0"/>
                  <a:cs typeface="Arial" panose="020B0604020202020204" pitchFamily="34" charset="0"/>
                </a:rPr>
                <a:t>who was </a:t>
              </a:r>
              <a:r>
                <a:rPr lang="en-US" sz="2100" dirty="0" smtClean="0">
                  <a:solidFill>
                    <a:srgbClr val="1D617A"/>
                  </a:solidFill>
                  <a:latin typeface="Arial" panose="020B0604020202020204" pitchFamily="34" charset="0"/>
                  <a:cs typeface="Arial" panose="020B0604020202020204" pitchFamily="34" charset="0"/>
                </a:rPr>
                <a:t>a </a:t>
              </a:r>
              <a:r>
                <a:rPr lang="en-US" sz="2100" dirty="0">
                  <a:solidFill>
                    <a:srgbClr val="1D617A"/>
                  </a:solidFill>
                  <a:latin typeface="Arial" panose="020B0604020202020204" pitchFamily="34" charset="0"/>
                  <a:cs typeface="Arial" panose="020B0604020202020204" pitchFamily="34" charset="0"/>
                </a:rPr>
                <a:t>young, </a:t>
              </a:r>
              <a:r>
                <a:rPr lang="en-US" sz="2100" dirty="0" smtClean="0">
                  <a:solidFill>
                    <a:srgbClr val="1D617A"/>
                  </a:solidFill>
                  <a:latin typeface="Arial" panose="020B0604020202020204" pitchFamily="34" charset="0"/>
                  <a:cs typeface="Arial" panose="020B0604020202020204" pitchFamily="34" charset="0"/>
                </a:rPr>
                <a:t>passionate </a:t>
              </a:r>
              <a:r>
                <a:rPr lang="en-US" sz="2100" dirty="0">
                  <a:solidFill>
                    <a:srgbClr val="1D617A"/>
                  </a:solidFill>
                  <a:latin typeface="Arial" panose="020B0604020202020204" pitchFamily="34" charset="0"/>
                  <a:cs typeface="Arial" panose="020B0604020202020204" pitchFamily="34" charset="0"/>
                </a:rPr>
                <a:t>individual, tried his luck with just 5.000 rupiahs in his possession to start a logistics </a:t>
              </a:r>
              <a:r>
                <a:rPr lang="en-US" sz="2100" dirty="0" smtClean="0">
                  <a:solidFill>
                    <a:srgbClr val="1D617A"/>
                  </a:solidFill>
                  <a:latin typeface="Arial" panose="020B0604020202020204" pitchFamily="34" charset="0"/>
                  <a:cs typeface="Arial" panose="020B0604020202020204" pitchFamily="34" charset="0"/>
                </a:rPr>
                <a:t>business.</a:t>
              </a:r>
            </a:p>
            <a:p>
              <a:pPr>
                <a:lnSpc>
                  <a:spcPts val="3150"/>
                </a:lnSpc>
              </a:pPr>
              <a:endParaRPr lang="en-US" sz="2100" dirty="0">
                <a:solidFill>
                  <a:srgbClr val="1D617A"/>
                </a:solidFill>
                <a:latin typeface="Arial" panose="020B0604020202020204" pitchFamily="34" charset="0"/>
                <a:cs typeface="Arial" panose="020B0604020202020204" pitchFamily="34" charset="0"/>
              </a:endParaRPr>
            </a:p>
            <a:p>
              <a:pPr>
                <a:lnSpc>
                  <a:spcPts val="3150"/>
                </a:lnSpc>
              </a:pPr>
              <a:r>
                <a:rPr lang="en-US" sz="2100" dirty="0" smtClean="0">
                  <a:solidFill>
                    <a:srgbClr val="1D617A"/>
                  </a:solidFill>
                  <a:latin typeface="Arial" panose="020B0604020202020204" pitchFamily="34" charset="0"/>
                  <a:cs typeface="Arial" panose="020B0604020202020204" pitchFamily="34" charset="0"/>
                </a:rPr>
                <a:t>Those </a:t>
              </a:r>
              <a:r>
                <a:rPr lang="en-US" sz="2100" dirty="0">
                  <a:solidFill>
                    <a:srgbClr val="1D617A"/>
                  </a:solidFill>
                  <a:latin typeface="Arial" panose="020B0604020202020204" pitchFamily="34" charset="0"/>
                  <a:cs typeface="Arial" panose="020B0604020202020204" pitchFamily="34" charset="0"/>
                </a:rPr>
                <a:t>5.000 rupiahs were the key to </a:t>
              </a:r>
              <a:r>
                <a:rPr lang="en-US" sz="2100" dirty="0" err="1">
                  <a:solidFill>
                    <a:srgbClr val="1D617A"/>
                  </a:solidFill>
                  <a:latin typeface="Arial" panose="020B0604020202020204" pitchFamily="34" charset="0"/>
                  <a:cs typeface="Arial" panose="020B0604020202020204" pitchFamily="34" charset="0"/>
                </a:rPr>
                <a:t>Syawal’s</a:t>
              </a:r>
              <a:r>
                <a:rPr lang="en-US" sz="2100" dirty="0">
                  <a:solidFill>
                    <a:srgbClr val="1D617A"/>
                  </a:solidFill>
                  <a:latin typeface="Arial" panose="020B0604020202020204" pitchFamily="34" charset="0"/>
                  <a:cs typeface="Arial" panose="020B0604020202020204" pitchFamily="34" charset="0"/>
                </a:rPr>
                <a:t> dream in creating an answer towards logistical problems in the </a:t>
              </a:r>
              <a:r>
                <a:rPr lang="en-US" sz="2100" dirty="0" smtClean="0">
                  <a:solidFill>
                    <a:srgbClr val="1D617A"/>
                  </a:solidFill>
                  <a:latin typeface="Arial" panose="020B0604020202020204" pitchFamily="34" charset="0"/>
                  <a:cs typeface="Arial" panose="020B0604020202020204" pitchFamily="34" charset="0"/>
                </a:rPr>
                <a:t>2000s: </a:t>
              </a:r>
              <a:r>
                <a:rPr lang="en-US" sz="2100" dirty="0">
                  <a:solidFill>
                    <a:srgbClr val="1D617A"/>
                  </a:solidFill>
                  <a:latin typeface="Arial" panose="020B0604020202020204" pitchFamily="34" charset="0"/>
                  <a:cs typeface="Arial" panose="020B0604020202020204" pitchFamily="34" charset="0"/>
                </a:rPr>
                <a:t>limited connectivity, expensive shipping costs, and the lack of technology at the time. His passion and integrity brought an </a:t>
              </a:r>
              <a:r>
                <a:rPr lang="en-US" sz="2100" dirty="0" smtClean="0">
                  <a:solidFill>
                    <a:srgbClr val="1D617A"/>
                  </a:solidFill>
                  <a:latin typeface="Arial" panose="020B0604020202020204" pitchFamily="34" charset="0"/>
                  <a:cs typeface="Arial" panose="020B0604020202020204" pitchFamily="34" charset="0"/>
                </a:rPr>
                <a:t>strengthening </a:t>
              </a:r>
              <a:r>
                <a:rPr lang="en-US" sz="2100" dirty="0">
                  <a:solidFill>
                    <a:srgbClr val="1D617A"/>
                  </a:solidFill>
                  <a:latin typeface="Arial" panose="020B0604020202020204" pitchFamily="34" charset="0"/>
                  <a:cs typeface="Arial" panose="020B0604020202020204" pitchFamily="34" charset="0"/>
                </a:rPr>
                <a:t>to Indonesia’s logistics industry as STP has helped and built partnership with customers from all around Indonesia.</a:t>
              </a:r>
            </a:p>
          </p:txBody>
        </p:sp>
        <p:sp>
          <p:nvSpPr>
            <p:cNvPr id="20" name="TextBox 20"/>
            <p:cNvSpPr txBox="1"/>
            <p:nvPr/>
          </p:nvSpPr>
          <p:spPr>
            <a:xfrm>
              <a:off x="5" y="66675"/>
              <a:ext cx="12700528" cy="1542190"/>
            </a:xfrm>
            <a:prstGeom prst="rect">
              <a:avLst/>
            </a:prstGeom>
          </p:spPr>
          <p:txBody>
            <a:bodyPr lIns="0" tIns="0" rIns="0" bIns="0" rtlCol="0" anchor="t">
              <a:spAutoFit/>
            </a:bodyPr>
            <a:lstStyle/>
            <a:p>
              <a:pPr algn="r">
                <a:lnSpc>
                  <a:spcPts val="8800"/>
                </a:lnSpc>
              </a:pPr>
              <a:r>
                <a:rPr lang="en-US" sz="8000" spc="-240" dirty="0" smtClean="0">
                  <a:solidFill>
                    <a:srgbClr val="1D617A"/>
                  </a:solidFill>
                  <a:latin typeface="Poppins Bold Bold Italics"/>
                </a:rPr>
                <a:t>OUR HISTORY</a:t>
              </a:r>
              <a:endParaRPr lang="en-US" sz="8000" spc="-240" dirty="0">
                <a:solidFill>
                  <a:srgbClr val="1D617A"/>
                </a:solidFill>
                <a:latin typeface="Poppins Bold Bold Italics"/>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b="15625"/>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4027909" y="3484346"/>
            <a:ext cx="6462782" cy="7822414"/>
            <a:chOff x="0" y="0"/>
            <a:chExt cx="8617043" cy="10429885"/>
          </a:xfrm>
        </p:grpSpPr>
        <p:grpSp>
          <p:nvGrpSpPr>
            <p:cNvPr id="3" name="Group 3"/>
            <p:cNvGrpSpPr/>
            <p:nvPr/>
          </p:nvGrpSpPr>
          <p:grpSpPr>
            <a:xfrm rot="-2700000">
              <a:off x="-237730" y="4574446"/>
              <a:ext cx="9092504" cy="3093835"/>
              <a:chOff x="0" y="0"/>
              <a:chExt cx="1194373" cy="406400"/>
            </a:xfrm>
          </p:grpSpPr>
          <p:sp>
            <p:nvSpPr>
              <p:cNvPr id="4" name="Freeform 4"/>
              <p:cNvSpPr/>
              <p:nvPr/>
            </p:nvSpPr>
            <p:spPr>
              <a:xfrm>
                <a:off x="17780" y="22860"/>
                <a:ext cx="1168973" cy="360680"/>
              </a:xfrm>
              <a:custGeom>
                <a:avLst/>
                <a:gdLst/>
                <a:ahLst/>
                <a:cxnLst/>
                <a:rect l="l" t="t" r="r" b="b"/>
                <a:pathLst>
                  <a:path w="1168973" h="360680">
                    <a:moveTo>
                      <a:pt x="1168973" y="180340"/>
                    </a:moveTo>
                    <a:cubicBezTo>
                      <a:pt x="1168973" y="81280"/>
                      <a:pt x="1088963" y="0"/>
                      <a:pt x="988633" y="0"/>
                    </a:cubicBezTo>
                    <a:lnTo>
                      <a:pt x="172720" y="0"/>
                    </a:lnTo>
                    <a:lnTo>
                      <a:pt x="172720" y="1270"/>
                    </a:lnTo>
                    <a:cubicBezTo>
                      <a:pt x="76200" y="5080"/>
                      <a:pt x="0" y="83820"/>
                      <a:pt x="0" y="180340"/>
                    </a:cubicBezTo>
                    <a:cubicBezTo>
                      <a:pt x="0" y="276860"/>
                      <a:pt x="77470" y="355600"/>
                      <a:pt x="172720" y="359410"/>
                    </a:cubicBezTo>
                    <a:lnTo>
                      <a:pt x="172720" y="360680"/>
                    </a:lnTo>
                    <a:lnTo>
                      <a:pt x="988633" y="360680"/>
                    </a:lnTo>
                    <a:cubicBezTo>
                      <a:pt x="1087693" y="360680"/>
                      <a:pt x="1168973" y="279400"/>
                      <a:pt x="1168973" y="180340"/>
                    </a:cubicBezTo>
                    <a:close/>
                  </a:path>
                </a:pathLst>
              </a:custGeom>
              <a:solidFill>
                <a:srgbClr val="FAAB4E"/>
              </a:solidFill>
            </p:spPr>
          </p:sp>
        </p:grpSp>
        <p:grpSp>
          <p:nvGrpSpPr>
            <p:cNvPr id="5" name="Group 5"/>
            <p:cNvGrpSpPr/>
            <p:nvPr/>
          </p:nvGrpSpPr>
          <p:grpSpPr>
            <a:xfrm rot="-2700000">
              <a:off x="1422354" y="2073974"/>
              <a:ext cx="7147594" cy="3093835"/>
              <a:chOff x="0" y="0"/>
              <a:chExt cx="938894" cy="406400"/>
            </a:xfrm>
          </p:grpSpPr>
          <p:sp>
            <p:nvSpPr>
              <p:cNvPr id="6" name="Freeform 6"/>
              <p:cNvSpPr/>
              <p:nvPr/>
            </p:nvSpPr>
            <p:spPr>
              <a:xfrm>
                <a:off x="17780" y="22860"/>
                <a:ext cx="913494" cy="360680"/>
              </a:xfrm>
              <a:custGeom>
                <a:avLst/>
                <a:gdLst/>
                <a:ahLst/>
                <a:cxnLst/>
                <a:rect l="l" t="t" r="r" b="b"/>
                <a:pathLst>
                  <a:path w="913494" h="360680">
                    <a:moveTo>
                      <a:pt x="913494" y="180340"/>
                    </a:moveTo>
                    <a:cubicBezTo>
                      <a:pt x="913494" y="81280"/>
                      <a:pt x="833484" y="0"/>
                      <a:pt x="733154" y="0"/>
                    </a:cubicBezTo>
                    <a:lnTo>
                      <a:pt x="172720" y="0"/>
                    </a:lnTo>
                    <a:lnTo>
                      <a:pt x="172720" y="1270"/>
                    </a:lnTo>
                    <a:cubicBezTo>
                      <a:pt x="76200" y="5080"/>
                      <a:pt x="0" y="83820"/>
                      <a:pt x="0" y="180340"/>
                    </a:cubicBezTo>
                    <a:cubicBezTo>
                      <a:pt x="0" y="276860"/>
                      <a:pt x="77470" y="355600"/>
                      <a:pt x="172720" y="359410"/>
                    </a:cubicBezTo>
                    <a:lnTo>
                      <a:pt x="172720" y="360680"/>
                    </a:lnTo>
                    <a:lnTo>
                      <a:pt x="733154" y="360680"/>
                    </a:lnTo>
                    <a:cubicBezTo>
                      <a:pt x="832214" y="360680"/>
                      <a:pt x="913494" y="279400"/>
                      <a:pt x="913494" y="180340"/>
                    </a:cubicBezTo>
                    <a:close/>
                  </a:path>
                </a:pathLst>
              </a:custGeom>
              <a:solidFill>
                <a:srgbClr val="1F3667"/>
              </a:solidFill>
            </p:spPr>
          </p:sp>
        </p:grpSp>
      </p:grpSp>
      <p:grpSp>
        <p:nvGrpSpPr>
          <p:cNvPr id="7" name="Group 7"/>
          <p:cNvGrpSpPr/>
          <p:nvPr/>
        </p:nvGrpSpPr>
        <p:grpSpPr>
          <a:xfrm>
            <a:off x="-1384238" y="-512667"/>
            <a:ext cx="4023820" cy="4829309"/>
            <a:chOff x="0" y="0"/>
            <a:chExt cx="5365094" cy="6439078"/>
          </a:xfrm>
        </p:grpSpPr>
        <p:grpSp>
          <p:nvGrpSpPr>
            <p:cNvPr id="8" name="Group 8"/>
            <p:cNvGrpSpPr/>
            <p:nvPr/>
          </p:nvGrpSpPr>
          <p:grpSpPr>
            <a:xfrm rot="-2700000">
              <a:off x="230644" y="1589919"/>
              <a:ext cx="5256176" cy="1832885"/>
              <a:chOff x="0" y="0"/>
              <a:chExt cx="1165436" cy="406400"/>
            </a:xfrm>
          </p:grpSpPr>
          <p:sp>
            <p:nvSpPr>
              <p:cNvPr id="9" name="Freeform 9"/>
              <p:cNvSpPr/>
              <p:nvPr/>
            </p:nvSpPr>
            <p:spPr>
              <a:xfrm>
                <a:off x="17780" y="22860"/>
                <a:ext cx="1140036" cy="360680"/>
              </a:xfrm>
              <a:custGeom>
                <a:avLst/>
                <a:gdLst/>
                <a:ahLst/>
                <a:cxnLst/>
                <a:rect l="l" t="t" r="r" b="b"/>
                <a:pathLst>
                  <a:path w="1140036" h="360680">
                    <a:moveTo>
                      <a:pt x="1140036" y="180340"/>
                    </a:moveTo>
                    <a:cubicBezTo>
                      <a:pt x="1140036" y="81280"/>
                      <a:pt x="1060026" y="0"/>
                      <a:pt x="959696" y="0"/>
                    </a:cubicBezTo>
                    <a:lnTo>
                      <a:pt x="172720" y="0"/>
                    </a:lnTo>
                    <a:lnTo>
                      <a:pt x="172720" y="1270"/>
                    </a:lnTo>
                    <a:cubicBezTo>
                      <a:pt x="76200" y="5080"/>
                      <a:pt x="0" y="83820"/>
                      <a:pt x="0" y="180340"/>
                    </a:cubicBezTo>
                    <a:cubicBezTo>
                      <a:pt x="0" y="276860"/>
                      <a:pt x="77470" y="355600"/>
                      <a:pt x="172720" y="359410"/>
                    </a:cubicBezTo>
                    <a:lnTo>
                      <a:pt x="172720" y="360680"/>
                    </a:lnTo>
                    <a:lnTo>
                      <a:pt x="959696" y="360680"/>
                    </a:lnTo>
                    <a:cubicBezTo>
                      <a:pt x="1058756" y="360680"/>
                      <a:pt x="1140036" y="279400"/>
                      <a:pt x="1140036" y="180340"/>
                    </a:cubicBezTo>
                    <a:close/>
                  </a:path>
                </a:pathLst>
              </a:custGeom>
              <a:solidFill>
                <a:srgbClr val="1F3667"/>
              </a:solidFill>
            </p:spPr>
          </p:sp>
        </p:grpSp>
        <p:grpSp>
          <p:nvGrpSpPr>
            <p:cNvPr id="10" name="Group 10"/>
            <p:cNvGrpSpPr/>
            <p:nvPr/>
          </p:nvGrpSpPr>
          <p:grpSpPr>
            <a:xfrm rot="-2700000">
              <a:off x="-119891" y="3020705"/>
              <a:ext cx="5243645" cy="1832885"/>
              <a:chOff x="0" y="0"/>
              <a:chExt cx="1162657" cy="406400"/>
            </a:xfrm>
          </p:grpSpPr>
          <p:sp>
            <p:nvSpPr>
              <p:cNvPr id="11" name="Freeform 11"/>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C62929"/>
              </a:solidFill>
            </p:spPr>
          </p:sp>
        </p:grpSp>
      </p:grpSp>
      <p:sp>
        <p:nvSpPr>
          <p:cNvPr id="12" name="TextBox 12"/>
          <p:cNvSpPr txBox="1"/>
          <p:nvPr/>
        </p:nvSpPr>
        <p:spPr>
          <a:xfrm>
            <a:off x="2762050" y="1103933"/>
            <a:ext cx="12763900" cy="7502054"/>
          </a:xfrm>
          <a:prstGeom prst="rect">
            <a:avLst/>
          </a:prstGeom>
        </p:spPr>
        <p:txBody>
          <a:bodyPr lIns="0" tIns="0" rIns="0" bIns="0" rtlCol="0" anchor="t">
            <a:spAutoFit/>
          </a:bodyPr>
          <a:lstStyle/>
          <a:p>
            <a:pPr algn="ctr">
              <a:lnSpc>
                <a:spcPts val="4499"/>
              </a:lnSpc>
            </a:pPr>
            <a:r>
              <a:rPr lang="en-US" sz="3000" dirty="0" smtClean="0">
                <a:latin typeface="Poppins Light Bold"/>
              </a:rPr>
              <a:t>STP was </a:t>
            </a:r>
            <a:r>
              <a:rPr lang="en-US" sz="3000" dirty="0">
                <a:latin typeface="Poppins Light Bold"/>
              </a:rPr>
              <a:t>founded with passion and a simple yet </a:t>
            </a:r>
            <a:r>
              <a:rPr lang="en-US" sz="3000" dirty="0" smtClean="0">
                <a:latin typeface="Poppins Light Bold"/>
              </a:rPr>
              <a:t>noble </a:t>
            </a:r>
            <a:r>
              <a:rPr lang="en-US" sz="3000" dirty="0">
                <a:latin typeface="Poppins Light Bold"/>
              </a:rPr>
              <a:t>objective: it is to carefully and safely deliver goods of yours truly to the front of your place at a </a:t>
            </a:r>
            <a:r>
              <a:rPr lang="en-US" sz="3000" dirty="0" smtClean="0">
                <a:latin typeface="Poppins Light Bold"/>
              </a:rPr>
              <a:t>revolutionary </a:t>
            </a:r>
            <a:r>
              <a:rPr lang="en-US" sz="3000" dirty="0">
                <a:latin typeface="Poppins Light Bold"/>
              </a:rPr>
              <a:t>price.</a:t>
            </a:r>
            <a:endParaRPr lang="en-US" sz="3000" dirty="0" smtClean="0">
              <a:latin typeface="Poppins Light Bold"/>
            </a:endParaRPr>
          </a:p>
          <a:p>
            <a:pPr algn="ctr">
              <a:lnSpc>
                <a:spcPts val="4499"/>
              </a:lnSpc>
            </a:pPr>
            <a:endParaRPr lang="en-US" sz="3000" dirty="0">
              <a:latin typeface="Poppins Light Bold"/>
            </a:endParaRPr>
          </a:p>
          <a:p>
            <a:pPr algn="ctr">
              <a:lnSpc>
                <a:spcPts val="4499"/>
              </a:lnSpc>
            </a:pPr>
            <a:r>
              <a:rPr lang="en-US" sz="3000" dirty="0" smtClean="0">
                <a:latin typeface="Poppins Light Bold"/>
              </a:rPr>
              <a:t>STP </a:t>
            </a:r>
            <a:r>
              <a:rPr lang="en-US" sz="3000" dirty="0">
                <a:latin typeface="Poppins Light Bold"/>
              </a:rPr>
              <a:t>i</a:t>
            </a:r>
            <a:r>
              <a:rPr lang="en-US" sz="2999" dirty="0">
                <a:latin typeface="Poppins Light Bold"/>
              </a:rPr>
              <a:t>s curr</a:t>
            </a:r>
            <a:r>
              <a:rPr lang="en-US" sz="3000" dirty="0">
                <a:latin typeface="Poppins Light Bold"/>
              </a:rPr>
              <a:t>ently pushing beyond the barrier to be the leading delivery service for socially conscious busines</a:t>
            </a:r>
            <a:r>
              <a:rPr lang="en-US" sz="2999" dirty="0">
                <a:latin typeface="Poppins Light Bold"/>
              </a:rPr>
              <a:t>s</a:t>
            </a:r>
            <a:r>
              <a:rPr lang="en-US" sz="3000" dirty="0">
                <a:latin typeface="Poppins Light Bold"/>
              </a:rPr>
              <a:t>es by being a trusted and guaranteed logistics company to its customers and a trucking company with various fleets, trucks and trailers.</a:t>
            </a:r>
          </a:p>
          <a:p>
            <a:pPr algn="ctr">
              <a:lnSpc>
                <a:spcPts val="4499"/>
              </a:lnSpc>
            </a:pPr>
            <a:endParaRPr lang="en-US" sz="3000" dirty="0">
              <a:latin typeface="Poppins Light Bold" panose="020B0604020202020204" charset="0"/>
              <a:cs typeface="Poppins Light Bold" panose="020B0604020202020204" charset="0"/>
            </a:endParaRPr>
          </a:p>
          <a:p>
            <a:pPr algn="ctr">
              <a:lnSpc>
                <a:spcPts val="4500"/>
              </a:lnSpc>
            </a:pPr>
            <a:r>
              <a:rPr lang="en-US" sz="3000" dirty="0">
                <a:latin typeface="Poppins Light Bold" panose="020B0604020202020204" charset="0"/>
                <a:cs typeface="Poppins Light Bold" panose="020B0604020202020204" charset="0"/>
              </a:rPr>
              <a:t>STP’s aforementioned vision will be achieved through more accessibility and inclusivity by adding STP trucking area coverage throughout Indonesia to meet diverse logistics needs with a fleet of best quality.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77" t="67500"/>
          <a:stretch/>
        </p:blipFill>
        <p:spPr>
          <a:xfrm flipH="1">
            <a:off x="0" y="6339728"/>
            <a:ext cx="18288000" cy="3985372"/>
          </a:xfrm>
          <a:prstGeom prst="rect">
            <a:avLst/>
          </a:prstGeom>
        </p:spPr>
      </p:pic>
      <p:sp>
        <p:nvSpPr>
          <p:cNvPr id="14" name="TextBox 14"/>
          <p:cNvSpPr txBox="1"/>
          <p:nvPr/>
        </p:nvSpPr>
        <p:spPr>
          <a:xfrm>
            <a:off x="6423858" y="4107636"/>
            <a:ext cx="9525400" cy="807912"/>
          </a:xfrm>
          <a:prstGeom prst="rect">
            <a:avLst/>
          </a:prstGeom>
        </p:spPr>
        <p:txBody>
          <a:bodyPr lIns="0" tIns="0" rIns="0" bIns="0" rtlCol="0" anchor="t">
            <a:spAutoFit/>
          </a:bodyPr>
          <a:lstStyle/>
          <a:p>
            <a:pPr algn="r">
              <a:lnSpc>
                <a:spcPts val="3149"/>
              </a:lnSpc>
            </a:pPr>
            <a:r>
              <a:rPr lang="en-US" sz="2100" dirty="0">
                <a:solidFill>
                  <a:srgbClr val="1D617A"/>
                </a:solidFill>
                <a:latin typeface="Poppins Light Bold" panose="020B0604020202020204" charset="0"/>
                <a:cs typeface="Poppins Light Bold" panose="020B0604020202020204" charset="0"/>
              </a:rPr>
              <a:t>We are a logistic company that specializes in trucking services.</a:t>
            </a:r>
          </a:p>
          <a:p>
            <a:pPr algn="r">
              <a:lnSpc>
                <a:spcPts val="3150"/>
              </a:lnSpc>
            </a:pPr>
            <a:r>
              <a:rPr lang="en-US" sz="2100" dirty="0">
                <a:solidFill>
                  <a:srgbClr val="1D617A"/>
                </a:solidFill>
                <a:latin typeface="Poppins Light Bold" panose="020B0604020202020204" charset="0"/>
                <a:cs typeface="Poppins Light Bold" panose="020B0604020202020204" charset="0"/>
              </a:rPr>
              <a:t>We offer a line of armada that caters to your needs.</a:t>
            </a:r>
          </a:p>
        </p:txBody>
      </p:sp>
      <p:sp>
        <p:nvSpPr>
          <p:cNvPr id="15" name="TextBox 15"/>
          <p:cNvSpPr txBox="1"/>
          <p:nvPr/>
        </p:nvSpPr>
        <p:spPr>
          <a:xfrm>
            <a:off x="1028704" y="886160"/>
            <a:ext cx="9525396" cy="1156642"/>
          </a:xfrm>
          <a:prstGeom prst="rect">
            <a:avLst/>
          </a:prstGeom>
        </p:spPr>
        <p:txBody>
          <a:bodyPr lIns="0" tIns="0" rIns="0" bIns="0" rtlCol="0" anchor="t">
            <a:spAutoFit/>
          </a:bodyPr>
          <a:lstStyle/>
          <a:p>
            <a:pPr algn="r">
              <a:lnSpc>
                <a:spcPts val="8800"/>
              </a:lnSpc>
            </a:pPr>
            <a:r>
              <a:rPr lang="en-US" sz="8000" spc="-240">
                <a:solidFill>
                  <a:srgbClr val="1D617A"/>
                </a:solidFill>
                <a:latin typeface="Poppins Bold Bold Italics"/>
              </a:rPr>
              <a:t>OUR SERVICES</a:t>
            </a:r>
          </a:p>
        </p:txBody>
      </p:sp>
      <p:grpSp>
        <p:nvGrpSpPr>
          <p:cNvPr id="19" name="Group 2"/>
          <p:cNvGrpSpPr/>
          <p:nvPr/>
        </p:nvGrpSpPr>
        <p:grpSpPr>
          <a:xfrm>
            <a:off x="-3454256" y="1541483"/>
            <a:ext cx="10908612" cy="12919035"/>
            <a:chOff x="0" y="0"/>
            <a:chExt cx="14544816" cy="17225380"/>
          </a:xfrm>
        </p:grpSpPr>
        <p:grpSp>
          <p:nvGrpSpPr>
            <p:cNvPr id="20" name="Group 3"/>
            <p:cNvGrpSpPr/>
            <p:nvPr/>
          </p:nvGrpSpPr>
          <p:grpSpPr>
            <a:xfrm rot="-2700000">
              <a:off x="2556842" y="3625680"/>
              <a:ext cx="12149878" cy="4574709"/>
              <a:chOff x="0" y="0"/>
              <a:chExt cx="1079350" cy="406400"/>
            </a:xfrm>
          </p:grpSpPr>
          <p:sp>
            <p:nvSpPr>
              <p:cNvPr id="23" name="Freeform 4"/>
              <p:cNvSpPr/>
              <p:nvPr/>
            </p:nvSpPr>
            <p:spPr>
              <a:xfrm>
                <a:off x="17780" y="22860"/>
                <a:ext cx="1053950" cy="360680"/>
              </a:xfrm>
              <a:custGeom>
                <a:avLst/>
                <a:gdLst/>
                <a:ahLst/>
                <a:cxnLst/>
                <a:rect l="l" t="t" r="r" b="b"/>
                <a:pathLst>
                  <a:path w="1053950" h="36068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1E346C">
                  <a:alpha val="14901"/>
                </a:srgbClr>
              </a:solidFill>
            </p:spPr>
          </p:sp>
        </p:grpSp>
        <p:grpSp>
          <p:nvGrpSpPr>
            <p:cNvPr id="21" name="Group 5"/>
            <p:cNvGrpSpPr/>
            <p:nvPr/>
          </p:nvGrpSpPr>
          <p:grpSpPr>
            <a:xfrm rot="-2700000">
              <a:off x="-299237" y="8693441"/>
              <a:ext cx="13087643" cy="4574709"/>
              <a:chOff x="0" y="0"/>
              <a:chExt cx="1162657" cy="406400"/>
            </a:xfrm>
          </p:grpSpPr>
          <p:sp>
            <p:nvSpPr>
              <p:cNvPr id="22" name="Freeform 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D8834D">
                  <a:alpha val="14901"/>
                </a:srgbClr>
              </a:solidFill>
            </p:spPr>
          </p:sp>
        </p:grpSp>
      </p:grpSp>
      <p:grpSp>
        <p:nvGrpSpPr>
          <p:cNvPr id="24" name="Group 7"/>
          <p:cNvGrpSpPr/>
          <p:nvPr/>
        </p:nvGrpSpPr>
        <p:grpSpPr>
          <a:xfrm>
            <a:off x="15644827" y="-1436083"/>
            <a:ext cx="4215192" cy="4215192"/>
            <a:chOff x="0" y="0"/>
            <a:chExt cx="5620256" cy="5620256"/>
          </a:xfrm>
        </p:grpSpPr>
        <p:grpSp>
          <p:nvGrpSpPr>
            <p:cNvPr id="25" name="Group 8"/>
            <p:cNvGrpSpPr/>
            <p:nvPr/>
          </p:nvGrpSpPr>
          <p:grpSpPr>
            <a:xfrm rot="-2700000">
              <a:off x="-262175" y="1908310"/>
              <a:ext cx="6144605" cy="1803636"/>
              <a:chOff x="0" y="0"/>
              <a:chExt cx="1384518" cy="406400"/>
            </a:xfrm>
          </p:grpSpPr>
          <p:sp>
            <p:nvSpPr>
              <p:cNvPr id="28" name="Freeform 9"/>
              <p:cNvSpPr/>
              <p:nvPr/>
            </p:nvSpPr>
            <p:spPr>
              <a:xfrm>
                <a:off x="17780" y="22860"/>
                <a:ext cx="1359119" cy="360680"/>
              </a:xfrm>
              <a:custGeom>
                <a:avLst/>
                <a:gdLst/>
                <a:ahLst/>
                <a:cxnLst/>
                <a:rect l="l" t="t" r="r" b="b"/>
                <a:pathLst>
                  <a:path w="1359119" h="360680">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D8834D"/>
              </a:solidFill>
            </p:spPr>
          </p:sp>
        </p:grpSp>
        <p:grpSp>
          <p:nvGrpSpPr>
            <p:cNvPr id="26" name="Group 10"/>
            <p:cNvGrpSpPr/>
            <p:nvPr/>
          </p:nvGrpSpPr>
          <p:grpSpPr>
            <a:xfrm rot="-2700000">
              <a:off x="368260" y="1423043"/>
              <a:ext cx="3740576" cy="1803636"/>
              <a:chOff x="0" y="0"/>
              <a:chExt cx="842836" cy="406400"/>
            </a:xfrm>
          </p:grpSpPr>
          <p:sp>
            <p:nvSpPr>
              <p:cNvPr id="27" name="Freeform 11"/>
              <p:cNvSpPr/>
              <p:nvPr/>
            </p:nvSpPr>
            <p:spPr>
              <a:xfrm>
                <a:off x="17780" y="22860"/>
                <a:ext cx="817436" cy="360680"/>
              </a:xfrm>
              <a:custGeom>
                <a:avLst/>
                <a:gdLst/>
                <a:ahLst/>
                <a:cxnLst/>
                <a:rect l="l" t="t" r="r" b="b"/>
                <a:pathLst>
                  <a:path w="817436" h="360680">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1E346C"/>
              </a:solidFill>
            </p:spPr>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3351" y="6245186"/>
            <a:ext cx="5661480" cy="6781128"/>
            <a:chOff x="0" y="0"/>
            <a:chExt cx="7548639" cy="9041504"/>
          </a:xfrm>
        </p:grpSpPr>
        <p:grpSp>
          <p:nvGrpSpPr>
            <p:cNvPr id="3" name="Group 3"/>
            <p:cNvGrpSpPr/>
            <p:nvPr/>
          </p:nvGrpSpPr>
          <p:grpSpPr>
            <a:xfrm rot="-2700000">
              <a:off x="167220" y="2311264"/>
              <a:ext cx="7592556" cy="2547755"/>
              <a:chOff x="0" y="0"/>
              <a:chExt cx="1211111" cy="406400"/>
            </a:xfrm>
          </p:grpSpPr>
          <p:sp>
            <p:nvSpPr>
              <p:cNvPr id="4" name="Freeform 4"/>
              <p:cNvSpPr/>
              <p:nvPr/>
            </p:nvSpPr>
            <p:spPr>
              <a:xfrm>
                <a:off x="17780" y="22860"/>
                <a:ext cx="1185711" cy="360680"/>
              </a:xfrm>
              <a:custGeom>
                <a:avLst/>
                <a:gdLst/>
                <a:ahLst/>
                <a:cxnLst/>
                <a:rect l="l" t="t" r="r" b="b"/>
                <a:pathLst>
                  <a:path w="1185711" h="360680">
                    <a:moveTo>
                      <a:pt x="1185711" y="180340"/>
                    </a:moveTo>
                    <a:cubicBezTo>
                      <a:pt x="1185711" y="81280"/>
                      <a:pt x="1105701" y="0"/>
                      <a:pt x="1005371" y="0"/>
                    </a:cubicBezTo>
                    <a:lnTo>
                      <a:pt x="172720" y="0"/>
                    </a:lnTo>
                    <a:lnTo>
                      <a:pt x="172720" y="1270"/>
                    </a:lnTo>
                    <a:cubicBezTo>
                      <a:pt x="76200" y="5080"/>
                      <a:pt x="0" y="83820"/>
                      <a:pt x="0" y="180340"/>
                    </a:cubicBezTo>
                    <a:cubicBezTo>
                      <a:pt x="0" y="276860"/>
                      <a:pt x="77470" y="355600"/>
                      <a:pt x="172720" y="359410"/>
                    </a:cubicBezTo>
                    <a:lnTo>
                      <a:pt x="172720" y="360680"/>
                    </a:lnTo>
                    <a:lnTo>
                      <a:pt x="1005371" y="360680"/>
                    </a:lnTo>
                    <a:cubicBezTo>
                      <a:pt x="1104431" y="360680"/>
                      <a:pt x="1185711" y="279400"/>
                      <a:pt x="1185711" y="180340"/>
                    </a:cubicBezTo>
                    <a:close/>
                  </a:path>
                </a:pathLst>
              </a:custGeom>
              <a:solidFill>
                <a:srgbClr val="FAAB4E"/>
              </a:solidFill>
            </p:spPr>
          </p:sp>
        </p:grpSp>
        <p:grpSp>
          <p:nvGrpSpPr>
            <p:cNvPr id="5" name="Group 5"/>
            <p:cNvGrpSpPr/>
            <p:nvPr/>
          </p:nvGrpSpPr>
          <p:grpSpPr>
            <a:xfrm rot="-2700000">
              <a:off x="-166652" y="4289881"/>
              <a:ext cx="7288795" cy="2547755"/>
              <a:chOff x="0" y="0"/>
              <a:chExt cx="1162657" cy="406400"/>
            </a:xfrm>
          </p:grpSpPr>
          <p:sp>
            <p:nvSpPr>
              <p:cNvPr id="6" name="Freeform 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F3667"/>
              </a:solidFill>
            </p:spPr>
          </p:sp>
        </p:grpSp>
      </p:grpSp>
      <p:grpSp>
        <p:nvGrpSpPr>
          <p:cNvPr id="7" name="Group 7"/>
          <p:cNvGrpSpPr/>
          <p:nvPr/>
        </p:nvGrpSpPr>
        <p:grpSpPr>
          <a:xfrm>
            <a:off x="15423801" y="-1828404"/>
            <a:ext cx="4134982" cy="4932647"/>
            <a:chOff x="0" y="0"/>
            <a:chExt cx="5513309" cy="6576862"/>
          </a:xfrm>
        </p:grpSpPr>
        <p:grpSp>
          <p:nvGrpSpPr>
            <p:cNvPr id="8" name="Group 8"/>
            <p:cNvGrpSpPr/>
            <p:nvPr/>
          </p:nvGrpSpPr>
          <p:grpSpPr>
            <a:xfrm rot="-2700000">
              <a:off x="-118727" y="3191690"/>
              <a:ext cx="5192715" cy="1815083"/>
              <a:chOff x="0" y="0"/>
              <a:chExt cx="1162657" cy="406400"/>
            </a:xfrm>
          </p:grpSpPr>
          <p:sp>
            <p:nvSpPr>
              <p:cNvPr id="9" name="Freeform 9"/>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FAAB4E"/>
              </a:solidFill>
            </p:spPr>
          </p:sp>
        </p:grpSp>
        <p:grpSp>
          <p:nvGrpSpPr>
            <p:cNvPr id="10" name="Group 10"/>
            <p:cNvGrpSpPr/>
            <p:nvPr/>
          </p:nvGrpSpPr>
          <p:grpSpPr>
            <a:xfrm rot="-2700000">
              <a:off x="290550" y="1631712"/>
              <a:ext cx="5367011" cy="1815083"/>
              <a:chOff x="0" y="0"/>
              <a:chExt cx="1201682" cy="406400"/>
            </a:xfrm>
          </p:grpSpPr>
          <p:sp>
            <p:nvSpPr>
              <p:cNvPr id="11" name="Freeform 11"/>
              <p:cNvSpPr/>
              <p:nvPr/>
            </p:nvSpPr>
            <p:spPr>
              <a:xfrm>
                <a:off x="17780" y="22860"/>
                <a:ext cx="1176283" cy="360680"/>
              </a:xfrm>
              <a:custGeom>
                <a:avLst/>
                <a:gdLst/>
                <a:ahLst/>
                <a:cxnLst/>
                <a:rect l="l" t="t" r="r" b="b"/>
                <a:pathLst>
                  <a:path w="1176283" h="360680">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C62929"/>
              </a:solidFill>
            </p:spPr>
          </p:sp>
        </p:grpSp>
      </p:grpSp>
      <p:grpSp>
        <p:nvGrpSpPr>
          <p:cNvPr id="13" name="Group 13"/>
          <p:cNvGrpSpPr/>
          <p:nvPr/>
        </p:nvGrpSpPr>
        <p:grpSpPr>
          <a:xfrm>
            <a:off x="1028699" y="886160"/>
            <a:ext cx="14072821" cy="2232602"/>
            <a:chOff x="-1" y="66675"/>
            <a:chExt cx="18763761" cy="2976804"/>
          </a:xfrm>
        </p:grpSpPr>
        <p:sp>
          <p:nvSpPr>
            <p:cNvPr id="14" name="TextBox 14"/>
            <p:cNvSpPr txBox="1"/>
            <p:nvPr/>
          </p:nvSpPr>
          <p:spPr>
            <a:xfrm>
              <a:off x="-1" y="1983360"/>
              <a:ext cx="18763761" cy="1060119"/>
            </a:xfrm>
            <a:prstGeom prst="rect">
              <a:avLst/>
            </a:prstGeom>
          </p:spPr>
          <p:txBody>
            <a:bodyPr wrap="square" lIns="0" tIns="0" rIns="0" bIns="0" rtlCol="0" anchor="t">
              <a:spAutoFit/>
            </a:bodyPr>
            <a:lstStyle/>
            <a:p>
              <a:pPr>
                <a:lnSpc>
                  <a:spcPts val="3149"/>
                </a:lnSpc>
              </a:pPr>
              <a:r>
                <a:rPr lang="en-ID" sz="2100" dirty="0" smtClean="0">
                  <a:solidFill>
                    <a:srgbClr val="1D617A"/>
                  </a:solidFill>
                  <a:latin typeface="Poppins Light Bold" panose="020B0604020202020204" charset="0"/>
                  <a:cs typeface="Poppins Light Bold" panose="020B0604020202020204" charset="0"/>
                </a:rPr>
                <a:t>Our fleet of trucks include various Colt Diesel trucks and various kinds of Loader trucks.</a:t>
              </a:r>
              <a:br>
                <a:rPr lang="en-ID" sz="2100" dirty="0" smtClean="0">
                  <a:solidFill>
                    <a:srgbClr val="1D617A"/>
                  </a:solidFill>
                  <a:latin typeface="Poppins Light Bold" panose="020B0604020202020204" charset="0"/>
                  <a:cs typeface="Poppins Light Bold" panose="020B0604020202020204" charset="0"/>
                </a:rPr>
              </a:br>
              <a:r>
                <a:rPr lang="en-ID" sz="2100" dirty="0" smtClean="0">
                  <a:solidFill>
                    <a:srgbClr val="1D617A"/>
                  </a:solidFill>
                  <a:latin typeface="Poppins Light Bold" panose="020B0604020202020204" charset="0"/>
                  <a:cs typeface="Poppins Light Bold" panose="020B0604020202020204" charset="0"/>
                </a:rPr>
                <a:t>The kinds of trucks that we offer have various specifications to ensure our customers’ needs are fulfilled.</a:t>
              </a:r>
              <a:endParaRPr lang="en-US" sz="2100" dirty="0">
                <a:solidFill>
                  <a:srgbClr val="1D617A"/>
                </a:solidFill>
                <a:latin typeface="Poppins Light Bold" panose="020B0604020202020204" charset="0"/>
                <a:cs typeface="Poppins Light Bold" panose="020B0604020202020204" charset="0"/>
              </a:endParaRPr>
            </a:p>
          </p:txBody>
        </p:sp>
        <p:sp>
          <p:nvSpPr>
            <p:cNvPr id="15" name="TextBox 15"/>
            <p:cNvSpPr txBox="1"/>
            <p:nvPr/>
          </p:nvSpPr>
          <p:spPr>
            <a:xfrm>
              <a:off x="5" y="66675"/>
              <a:ext cx="12700528" cy="1542190"/>
            </a:xfrm>
            <a:prstGeom prst="rect">
              <a:avLst/>
            </a:prstGeom>
          </p:spPr>
          <p:txBody>
            <a:bodyPr lIns="0" tIns="0" rIns="0" bIns="0" rtlCol="0" anchor="t">
              <a:spAutoFit/>
            </a:bodyPr>
            <a:lstStyle/>
            <a:p>
              <a:pPr>
                <a:lnSpc>
                  <a:spcPts val="8800"/>
                </a:lnSpc>
              </a:pPr>
              <a:r>
                <a:rPr lang="en-US" sz="8000" spc="-240" dirty="0">
                  <a:solidFill>
                    <a:srgbClr val="1D617A"/>
                  </a:solidFill>
                  <a:latin typeface="Poppins Bold Bold Italics"/>
                </a:rPr>
                <a:t>OUR SERVICES</a:t>
              </a:r>
            </a:p>
          </p:txBody>
        </p:sp>
      </p:grpSp>
      <p:grpSp>
        <p:nvGrpSpPr>
          <p:cNvPr id="18" name="Group 17"/>
          <p:cNvGrpSpPr/>
          <p:nvPr/>
        </p:nvGrpSpPr>
        <p:grpSpPr>
          <a:xfrm>
            <a:off x="304800" y="3518435"/>
            <a:ext cx="16810809" cy="2675089"/>
            <a:chOff x="-343268" y="3520227"/>
            <a:chExt cx="16810809" cy="2675089"/>
          </a:xfrm>
        </p:grpSpPr>
        <p:pic>
          <p:nvPicPr>
            <p:cNvPr id="1028" name="Picture 4" descr="https://kargo.tech/static/icon/truck-capacity/cde-box.png"/>
            <p:cNvPicPr>
              <a:picLocks noChangeAspect="1" noChangeArrowheads="1"/>
            </p:cNvPicPr>
            <p:nvPr/>
          </p:nvPicPr>
          <p:blipFill rotWithShape="1">
            <a:blip r:embed="rId2">
              <a:extLst>
                <a:ext uri="{28A0092B-C50C-407E-A947-70E740481C1C}">
                  <a14:useLocalDpi xmlns:a14="http://schemas.microsoft.com/office/drawing/2010/main" val="0"/>
                </a:ext>
              </a:extLst>
            </a:blip>
            <a:srcRect t="24229" r="1017" b="27391"/>
            <a:stretch/>
          </p:blipFill>
          <p:spPr bwMode="auto">
            <a:xfrm>
              <a:off x="-343268" y="3756916"/>
              <a:ext cx="4988744"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wa Truk CDD Box"/>
            <p:cNvPicPr>
              <a:picLocks noChangeAspect="1" noChangeArrowheads="1"/>
            </p:cNvPicPr>
            <p:nvPr/>
          </p:nvPicPr>
          <p:blipFill rotWithShape="1">
            <a:blip r:embed="rId3">
              <a:extLst>
                <a:ext uri="{28A0092B-C50C-407E-A947-70E740481C1C}">
                  <a14:useLocalDpi xmlns:a14="http://schemas.microsoft.com/office/drawing/2010/main" val="0"/>
                </a:ext>
              </a:extLst>
            </a:blip>
            <a:srcRect t="18131" r="2743" b="30465"/>
            <a:stretch/>
          </p:blipFill>
          <p:spPr bwMode="auto">
            <a:xfrm>
              <a:off x="3733800" y="3520227"/>
              <a:ext cx="4901744"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wa Trailer Long Chassis Flatbed"/>
            <p:cNvPicPr>
              <a:picLocks noChangeAspect="1" noChangeArrowheads="1"/>
            </p:cNvPicPr>
            <p:nvPr/>
          </p:nvPicPr>
          <p:blipFill rotWithShape="1">
            <a:blip r:embed="rId4">
              <a:extLst>
                <a:ext uri="{28A0092B-C50C-407E-A947-70E740481C1C}">
                  <a14:useLocalDpi xmlns:a14="http://schemas.microsoft.com/office/drawing/2010/main" val="0"/>
                </a:ext>
              </a:extLst>
            </a:blip>
            <a:srcRect t="25434" r="1446" b="26185"/>
            <a:stretch/>
          </p:blipFill>
          <p:spPr bwMode="auto">
            <a:xfrm>
              <a:off x="8007778" y="3596427"/>
              <a:ext cx="4967144"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wa Tronton Bak"/>
            <p:cNvPicPr>
              <a:picLocks noChangeAspect="1" noChangeArrowheads="1"/>
            </p:cNvPicPr>
            <p:nvPr/>
          </p:nvPicPr>
          <p:blipFill rotWithShape="1">
            <a:blip r:embed="rId5">
              <a:extLst>
                <a:ext uri="{28A0092B-C50C-407E-A947-70E740481C1C}">
                  <a14:useLocalDpi xmlns:a14="http://schemas.microsoft.com/office/drawing/2010/main" val="0"/>
                </a:ext>
              </a:extLst>
            </a:blip>
            <a:srcRect t="26276" r="6972" b="25343"/>
            <a:stretch/>
          </p:blipFill>
          <p:spPr bwMode="auto">
            <a:xfrm>
              <a:off x="11778901" y="3520227"/>
              <a:ext cx="4688640"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3561932" y="6185435"/>
            <a:ext cx="13654363" cy="2934744"/>
            <a:chOff x="4012013" y="6173952"/>
            <a:chExt cx="13654363" cy="2934744"/>
          </a:xfrm>
        </p:grpSpPr>
        <p:pic>
          <p:nvPicPr>
            <p:cNvPr id="1036" name="Picture 12" descr="Sewa Tronton Flat Deck"/>
            <p:cNvPicPr>
              <a:picLocks noChangeAspect="1" noChangeArrowheads="1"/>
            </p:cNvPicPr>
            <p:nvPr/>
          </p:nvPicPr>
          <p:blipFill rotWithShape="1">
            <a:blip r:embed="rId6">
              <a:extLst>
                <a:ext uri="{28A0092B-C50C-407E-A947-70E740481C1C}">
                  <a14:useLocalDpi xmlns:a14="http://schemas.microsoft.com/office/drawing/2010/main" val="0"/>
                </a:ext>
              </a:extLst>
            </a:blip>
            <a:srcRect t="34018" r="1789" b="25161"/>
            <a:stretch/>
          </p:blipFill>
          <p:spPr bwMode="auto">
            <a:xfrm>
              <a:off x="4012013" y="6877146"/>
              <a:ext cx="49498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wa Truk Tronton Wingbox"/>
            <p:cNvPicPr>
              <a:picLocks noChangeAspect="1" noChangeArrowheads="1"/>
            </p:cNvPicPr>
            <p:nvPr/>
          </p:nvPicPr>
          <p:blipFill rotWithShape="1">
            <a:blip r:embed="rId7">
              <a:extLst>
                <a:ext uri="{28A0092B-C50C-407E-A947-70E740481C1C}">
                  <a14:useLocalDpi xmlns:a14="http://schemas.microsoft.com/office/drawing/2010/main" val="0"/>
                </a:ext>
              </a:extLst>
            </a:blip>
            <a:srcRect t="24946" r="3301" b="17601"/>
            <a:stretch/>
          </p:blipFill>
          <p:spPr bwMode="auto">
            <a:xfrm>
              <a:off x="8054537" y="6213096"/>
              <a:ext cx="4873625"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wa Truk Fuso Bak"/>
            <p:cNvPicPr>
              <a:picLocks noChangeAspect="1" noChangeArrowheads="1"/>
            </p:cNvPicPr>
            <p:nvPr/>
          </p:nvPicPr>
          <p:blipFill rotWithShape="1">
            <a:blip r:embed="rId8">
              <a:extLst>
                <a:ext uri="{28A0092B-C50C-407E-A947-70E740481C1C}">
                  <a14:useLocalDpi xmlns:a14="http://schemas.microsoft.com/office/drawing/2010/main" val="0"/>
                </a:ext>
              </a:extLst>
            </a:blip>
            <a:srcRect t="20411" r="3301" b="25161"/>
            <a:stretch/>
          </p:blipFill>
          <p:spPr bwMode="auto">
            <a:xfrm>
              <a:off x="12792751" y="6173952"/>
              <a:ext cx="4873625" cy="274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99256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436162" y="3331668"/>
            <a:ext cx="14691367" cy="4158317"/>
            <a:chOff x="1486793" y="2970460"/>
            <a:chExt cx="14691367" cy="4158317"/>
          </a:xfrm>
        </p:grpSpPr>
        <p:pic>
          <p:nvPicPr>
            <p:cNvPr id="2054" name="Picture 6" descr="robionsions clear cut with shadow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000" y="3129045"/>
              <a:ext cx="5040000" cy="36156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50t 4 Lines 8 Axles Heavy Duty Equipment and Special Transport Low Bed Semi Trailer Multi Axle Lowboy Truck Trai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793" y="3348777"/>
              <a:ext cx="5040000" cy="378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 Truk Crane - Buy Truk Crane Unic Product on Alibaba.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8160" y="2970460"/>
              <a:ext cx="5040000" cy="368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2"/>
          <p:cNvGrpSpPr/>
          <p:nvPr/>
        </p:nvGrpSpPr>
        <p:grpSpPr>
          <a:xfrm>
            <a:off x="-1553351" y="6245186"/>
            <a:ext cx="5661480" cy="6781128"/>
            <a:chOff x="0" y="0"/>
            <a:chExt cx="7548639" cy="9041504"/>
          </a:xfrm>
        </p:grpSpPr>
        <p:grpSp>
          <p:nvGrpSpPr>
            <p:cNvPr id="3" name="Group 3"/>
            <p:cNvGrpSpPr/>
            <p:nvPr/>
          </p:nvGrpSpPr>
          <p:grpSpPr>
            <a:xfrm rot="-2700000">
              <a:off x="167220" y="2311264"/>
              <a:ext cx="7592556" cy="2547755"/>
              <a:chOff x="0" y="0"/>
              <a:chExt cx="1211111" cy="406400"/>
            </a:xfrm>
          </p:grpSpPr>
          <p:sp>
            <p:nvSpPr>
              <p:cNvPr id="4" name="Freeform 4"/>
              <p:cNvSpPr/>
              <p:nvPr/>
            </p:nvSpPr>
            <p:spPr>
              <a:xfrm>
                <a:off x="17780" y="22860"/>
                <a:ext cx="1185711" cy="360680"/>
              </a:xfrm>
              <a:custGeom>
                <a:avLst/>
                <a:gdLst/>
                <a:ahLst/>
                <a:cxnLst/>
                <a:rect l="l" t="t" r="r" b="b"/>
                <a:pathLst>
                  <a:path w="1185711" h="360680">
                    <a:moveTo>
                      <a:pt x="1185711" y="180340"/>
                    </a:moveTo>
                    <a:cubicBezTo>
                      <a:pt x="1185711" y="81280"/>
                      <a:pt x="1105701" y="0"/>
                      <a:pt x="1005371" y="0"/>
                    </a:cubicBezTo>
                    <a:lnTo>
                      <a:pt x="172720" y="0"/>
                    </a:lnTo>
                    <a:lnTo>
                      <a:pt x="172720" y="1270"/>
                    </a:lnTo>
                    <a:cubicBezTo>
                      <a:pt x="76200" y="5080"/>
                      <a:pt x="0" y="83820"/>
                      <a:pt x="0" y="180340"/>
                    </a:cubicBezTo>
                    <a:cubicBezTo>
                      <a:pt x="0" y="276860"/>
                      <a:pt x="77470" y="355600"/>
                      <a:pt x="172720" y="359410"/>
                    </a:cubicBezTo>
                    <a:lnTo>
                      <a:pt x="172720" y="360680"/>
                    </a:lnTo>
                    <a:lnTo>
                      <a:pt x="1005371" y="360680"/>
                    </a:lnTo>
                    <a:cubicBezTo>
                      <a:pt x="1104431" y="360680"/>
                      <a:pt x="1185711" y="279400"/>
                      <a:pt x="1185711" y="180340"/>
                    </a:cubicBezTo>
                    <a:close/>
                  </a:path>
                </a:pathLst>
              </a:custGeom>
              <a:solidFill>
                <a:srgbClr val="FAAB4E"/>
              </a:solidFill>
            </p:spPr>
          </p:sp>
        </p:grpSp>
        <p:grpSp>
          <p:nvGrpSpPr>
            <p:cNvPr id="5" name="Group 5"/>
            <p:cNvGrpSpPr/>
            <p:nvPr/>
          </p:nvGrpSpPr>
          <p:grpSpPr>
            <a:xfrm rot="-2700000">
              <a:off x="-166652" y="4289881"/>
              <a:ext cx="7288795" cy="2547755"/>
              <a:chOff x="0" y="0"/>
              <a:chExt cx="1162657" cy="406400"/>
            </a:xfrm>
          </p:grpSpPr>
          <p:sp>
            <p:nvSpPr>
              <p:cNvPr id="6" name="Freeform 6"/>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F3667"/>
              </a:solidFill>
            </p:spPr>
          </p:sp>
        </p:grpSp>
      </p:grpSp>
      <p:grpSp>
        <p:nvGrpSpPr>
          <p:cNvPr id="7" name="Group 7"/>
          <p:cNvGrpSpPr/>
          <p:nvPr/>
        </p:nvGrpSpPr>
        <p:grpSpPr>
          <a:xfrm>
            <a:off x="15423801" y="-1828404"/>
            <a:ext cx="4134982" cy="4932647"/>
            <a:chOff x="0" y="0"/>
            <a:chExt cx="5513309" cy="6576862"/>
          </a:xfrm>
        </p:grpSpPr>
        <p:grpSp>
          <p:nvGrpSpPr>
            <p:cNvPr id="8" name="Group 8"/>
            <p:cNvGrpSpPr/>
            <p:nvPr/>
          </p:nvGrpSpPr>
          <p:grpSpPr>
            <a:xfrm rot="-2700000">
              <a:off x="-118727" y="3191690"/>
              <a:ext cx="5192715" cy="1815083"/>
              <a:chOff x="0" y="0"/>
              <a:chExt cx="1162657" cy="406400"/>
            </a:xfrm>
          </p:grpSpPr>
          <p:sp>
            <p:nvSpPr>
              <p:cNvPr id="9" name="Freeform 9"/>
              <p:cNvSpPr/>
              <p:nvPr/>
            </p:nvSpPr>
            <p:spPr>
              <a:xfrm>
                <a:off x="17780" y="22860"/>
                <a:ext cx="1137257" cy="360680"/>
              </a:xfrm>
              <a:custGeom>
                <a:avLst/>
                <a:gdLst/>
                <a:ahLst/>
                <a:cxnLst/>
                <a:rect l="l" t="t" r="r" b="b"/>
                <a:pathLst>
                  <a:path w="1137257" h="360680">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FAAB4E"/>
              </a:solidFill>
            </p:spPr>
          </p:sp>
        </p:grpSp>
        <p:grpSp>
          <p:nvGrpSpPr>
            <p:cNvPr id="10" name="Group 10"/>
            <p:cNvGrpSpPr/>
            <p:nvPr/>
          </p:nvGrpSpPr>
          <p:grpSpPr>
            <a:xfrm rot="-2700000">
              <a:off x="290550" y="1631712"/>
              <a:ext cx="5367011" cy="1815083"/>
              <a:chOff x="0" y="0"/>
              <a:chExt cx="1201682" cy="406400"/>
            </a:xfrm>
          </p:grpSpPr>
          <p:sp>
            <p:nvSpPr>
              <p:cNvPr id="11" name="Freeform 11"/>
              <p:cNvSpPr/>
              <p:nvPr/>
            </p:nvSpPr>
            <p:spPr>
              <a:xfrm>
                <a:off x="17780" y="22860"/>
                <a:ext cx="1176283" cy="360680"/>
              </a:xfrm>
              <a:custGeom>
                <a:avLst/>
                <a:gdLst/>
                <a:ahLst/>
                <a:cxnLst/>
                <a:rect l="l" t="t" r="r" b="b"/>
                <a:pathLst>
                  <a:path w="1176283" h="360680">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C62929"/>
              </a:solidFill>
            </p:spPr>
          </p:sp>
        </p:grpSp>
      </p:grpSp>
      <p:grpSp>
        <p:nvGrpSpPr>
          <p:cNvPr id="25" name="Group 13"/>
          <p:cNvGrpSpPr/>
          <p:nvPr/>
        </p:nvGrpSpPr>
        <p:grpSpPr>
          <a:xfrm>
            <a:off x="1028700" y="886160"/>
            <a:ext cx="10350670" cy="2232602"/>
            <a:chOff x="0" y="66675"/>
            <a:chExt cx="13800893" cy="2976804"/>
          </a:xfrm>
        </p:grpSpPr>
        <p:sp>
          <p:nvSpPr>
            <p:cNvPr id="26" name="TextBox 14"/>
            <p:cNvSpPr txBox="1"/>
            <p:nvPr/>
          </p:nvSpPr>
          <p:spPr>
            <a:xfrm>
              <a:off x="0" y="1983360"/>
              <a:ext cx="13800893" cy="1060119"/>
            </a:xfrm>
            <a:prstGeom prst="rect">
              <a:avLst/>
            </a:prstGeom>
          </p:spPr>
          <p:txBody>
            <a:bodyPr wrap="square" lIns="0" tIns="0" rIns="0" bIns="0" rtlCol="0" anchor="t">
              <a:spAutoFit/>
            </a:bodyPr>
            <a:lstStyle/>
            <a:p>
              <a:pPr>
                <a:lnSpc>
                  <a:spcPts val="3149"/>
                </a:lnSpc>
              </a:pPr>
              <a:r>
                <a:rPr lang="en-ID" sz="2100" dirty="0" smtClean="0">
                  <a:solidFill>
                    <a:srgbClr val="1D617A"/>
                  </a:solidFill>
                  <a:latin typeface="Poppins Light Bold" panose="020B0604020202020204" charset="0"/>
                  <a:cs typeface="Poppins Light Bold" panose="020B0604020202020204" charset="0"/>
                </a:rPr>
                <a:t>We also offer other items for our customers to rent.</a:t>
              </a:r>
              <a:br>
                <a:rPr lang="en-ID" sz="2100" dirty="0" smtClean="0">
                  <a:solidFill>
                    <a:srgbClr val="1D617A"/>
                  </a:solidFill>
                  <a:latin typeface="Poppins Light Bold" panose="020B0604020202020204" charset="0"/>
                  <a:cs typeface="Poppins Light Bold" panose="020B0604020202020204" charset="0"/>
                </a:rPr>
              </a:br>
              <a:r>
                <a:rPr lang="en-ID" sz="2100" dirty="0" smtClean="0">
                  <a:solidFill>
                    <a:srgbClr val="1D617A"/>
                  </a:solidFill>
                  <a:latin typeface="Poppins Light Bold" panose="020B0604020202020204" charset="0"/>
                  <a:cs typeface="Poppins Light Bold" panose="020B0604020202020204" charset="0"/>
                </a:rPr>
                <a:t>These items include trailers, safe loaders, and cranes, etc.</a:t>
              </a:r>
              <a:endParaRPr lang="en-US" sz="2100" dirty="0">
                <a:solidFill>
                  <a:srgbClr val="1D617A"/>
                </a:solidFill>
                <a:latin typeface="Poppins Light Bold" panose="020B0604020202020204" charset="0"/>
                <a:cs typeface="Poppins Light Bold" panose="020B0604020202020204" charset="0"/>
              </a:endParaRPr>
            </a:p>
          </p:txBody>
        </p:sp>
        <p:sp>
          <p:nvSpPr>
            <p:cNvPr id="27" name="TextBox 15"/>
            <p:cNvSpPr txBox="1"/>
            <p:nvPr/>
          </p:nvSpPr>
          <p:spPr>
            <a:xfrm>
              <a:off x="5" y="66675"/>
              <a:ext cx="12700528" cy="1542190"/>
            </a:xfrm>
            <a:prstGeom prst="rect">
              <a:avLst/>
            </a:prstGeom>
          </p:spPr>
          <p:txBody>
            <a:bodyPr lIns="0" tIns="0" rIns="0" bIns="0" rtlCol="0" anchor="t">
              <a:spAutoFit/>
            </a:bodyPr>
            <a:lstStyle/>
            <a:p>
              <a:pPr>
                <a:lnSpc>
                  <a:spcPts val="8800"/>
                </a:lnSpc>
              </a:pPr>
              <a:r>
                <a:rPr lang="en-US" sz="8000" spc="-240" dirty="0">
                  <a:solidFill>
                    <a:srgbClr val="1D617A"/>
                  </a:solidFill>
                  <a:latin typeface="Poppins Bold Bold Italics"/>
                </a:rPr>
                <a:t>OUR SERVICES</a:t>
              </a:r>
            </a:p>
          </p:txBody>
        </p:sp>
      </p:grpSp>
    </p:spTree>
    <p:extLst>
      <p:ext uri="{BB962C8B-B14F-4D97-AF65-F5344CB8AC3E}">
        <p14:creationId xmlns:p14="http://schemas.microsoft.com/office/powerpoint/2010/main" val="16659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9703" y="-1019443"/>
            <a:ext cx="4607811" cy="5401141"/>
            <a:chOff x="0" y="0"/>
            <a:chExt cx="6143748" cy="7201522"/>
          </a:xfrm>
        </p:grpSpPr>
        <p:grpSp>
          <p:nvGrpSpPr>
            <p:cNvPr id="3" name="Group 3"/>
            <p:cNvGrpSpPr/>
            <p:nvPr/>
          </p:nvGrpSpPr>
          <p:grpSpPr>
            <a:xfrm rot="-2700000">
              <a:off x="90877" y="1978445"/>
              <a:ext cx="6343634" cy="1805219"/>
              <a:chOff x="0" y="0"/>
              <a:chExt cx="1428111" cy="406400"/>
            </a:xfrm>
          </p:grpSpPr>
          <p:sp>
            <p:nvSpPr>
              <p:cNvPr id="4" name="Freeform 4"/>
              <p:cNvSpPr/>
              <p:nvPr/>
            </p:nvSpPr>
            <p:spPr>
              <a:xfrm>
                <a:off x="17780" y="22860"/>
                <a:ext cx="1402711" cy="360680"/>
              </a:xfrm>
              <a:custGeom>
                <a:avLst/>
                <a:gdLst/>
                <a:ahLst/>
                <a:cxnLst/>
                <a:rect l="l" t="t" r="r" b="b"/>
                <a:pathLst>
                  <a:path w="1402711" h="360680">
                    <a:moveTo>
                      <a:pt x="1402711" y="180340"/>
                    </a:moveTo>
                    <a:cubicBezTo>
                      <a:pt x="1402711" y="81280"/>
                      <a:pt x="1322701" y="0"/>
                      <a:pt x="1222371" y="0"/>
                    </a:cubicBezTo>
                    <a:lnTo>
                      <a:pt x="172720" y="0"/>
                    </a:lnTo>
                    <a:lnTo>
                      <a:pt x="172720" y="1270"/>
                    </a:lnTo>
                    <a:cubicBezTo>
                      <a:pt x="76200" y="5080"/>
                      <a:pt x="0" y="83820"/>
                      <a:pt x="0" y="180340"/>
                    </a:cubicBezTo>
                    <a:cubicBezTo>
                      <a:pt x="0" y="276860"/>
                      <a:pt x="77470" y="355600"/>
                      <a:pt x="172720" y="359410"/>
                    </a:cubicBezTo>
                    <a:lnTo>
                      <a:pt x="172720" y="360680"/>
                    </a:lnTo>
                    <a:lnTo>
                      <a:pt x="1222371" y="360680"/>
                    </a:lnTo>
                    <a:cubicBezTo>
                      <a:pt x="1321431" y="360680"/>
                      <a:pt x="1402711" y="279400"/>
                      <a:pt x="1402711" y="180340"/>
                    </a:cubicBezTo>
                    <a:close/>
                  </a:path>
                </a:pathLst>
              </a:custGeom>
              <a:solidFill>
                <a:srgbClr val="C62929"/>
              </a:solidFill>
            </p:spPr>
          </p:sp>
        </p:grpSp>
        <p:grpSp>
          <p:nvGrpSpPr>
            <p:cNvPr id="5" name="Group 5"/>
            <p:cNvGrpSpPr/>
            <p:nvPr/>
          </p:nvGrpSpPr>
          <p:grpSpPr>
            <a:xfrm rot="-2700000">
              <a:off x="-254855" y="3504546"/>
              <a:ext cx="6098443" cy="1805219"/>
              <a:chOff x="0" y="0"/>
              <a:chExt cx="1372912" cy="406400"/>
            </a:xfrm>
          </p:grpSpPr>
          <p:sp>
            <p:nvSpPr>
              <p:cNvPr id="6" name="Freeform 6"/>
              <p:cNvSpPr/>
              <p:nvPr/>
            </p:nvSpPr>
            <p:spPr>
              <a:xfrm>
                <a:off x="17780" y="22860"/>
                <a:ext cx="1347512" cy="360680"/>
              </a:xfrm>
              <a:custGeom>
                <a:avLst/>
                <a:gdLst/>
                <a:ahLst/>
                <a:cxnLst/>
                <a:rect l="l" t="t" r="r" b="b"/>
                <a:pathLst>
                  <a:path w="1347512" h="360680">
                    <a:moveTo>
                      <a:pt x="1347512" y="180340"/>
                    </a:moveTo>
                    <a:cubicBezTo>
                      <a:pt x="1347512" y="81280"/>
                      <a:pt x="1267502" y="0"/>
                      <a:pt x="1167172" y="0"/>
                    </a:cubicBezTo>
                    <a:lnTo>
                      <a:pt x="172720" y="0"/>
                    </a:lnTo>
                    <a:lnTo>
                      <a:pt x="172720" y="1270"/>
                    </a:lnTo>
                    <a:cubicBezTo>
                      <a:pt x="76200" y="5080"/>
                      <a:pt x="0" y="83820"/>
                      <a:pt x="0" y="180340"/>
                    </a:cubicBezTo>
                    <a:cubicBezTo>
                      <a:pt x="0" y="276860"/>
                      <a:pt x="77470" y="355600"/>
                      <a:pt x="172720" y="359410"/>
                    </a:cubicBezTo>
                    <a:lnTo>
                      <a:pt x="172720" y="360680"/>
                    </a:lnTo>
                    <a:lnTo>
                      <a:pt x="1167172" y="360680"/>
                    </a:lnTo>
                    <a:cubicBezTo>
                      <a:pt x="1266232" y="360680"/>
                      <a:pt x="1347512" y="279400"/>
                      <a:pt x="1347512" y="180340"/>
                    </a:cubicBezTo>
                    <a:close/>
                  </a:path>
                </a:pathLst>
              </a:custGeom>
              <a:solidFill>
                <a:srgbClr val="1F3667"/>
              </a:solidFill>
            </p:spPr>
          </p:sp>
        </p:grpSp>
      </p:grpSp>
      <p:grpSp>
        <p:nvGrpSpPr>
          <p:cNvPr id="7" name="Group 7"/>
          <p:cNvGrpSpPr/>
          <p:nvPr/>
        </p:nvGrpSpPr>
        <p:grpSpPr>
          <a:xfrm>
            <a:off x="5975518" y="-1578961"/>
            <a:ext cx="13804164" cy="16092475"/>
            <a:chOff x="0" y="0"/>
            <a:chExt cx="18405552" cy="21456634"/>
          </a:xfrm>
        </p:grpSpPr>
        <p:grpSp>
          <p:nvGrpSpPr>
            <p:cNvPr id="8" name="Group 8"/>
            <p:cNvGrpSpPr/>
            <p:nvPr/>
          </p:nvGrpSpPr>
          <p:grpSpPr>
            <a:xfrm rot="-2700000">
              <a:off x="625080" y="5839805"/>
              <a:ext cx="18674291" cy="5207042"/>
              <a:chOff x="0" y="0"/>
              <a:chExt cx="1457494" cy="406400"/>
            </a:xfrm>
          </p:grpSpPr>
          <p:sp>
            <p:nvSpPr>
              <p:cNvPr id="9" name="Freeform 9"/>
              <p:cNvSpPr/>
              <p:nvPr/>
            </p:nvSpPr>
            <p:spPr>
              <a:xfrm>
                <a:off x="17780" y="22860"/>
                <a:ext cx="1432094" cy="360680"/>
              </a:xfrm>
              <a:custGeom>
                <a:avLst/>
                <a:gdLst/>
                <a:ahLst/>
                <a:cxnLst/>
                <a:rect l="l" t="t" r="r" b="b"/>
                <a:pathLst>
                  <a:path w="1432094" h="360680">
                    <a:moveTo>
                      <a:pt x="1432094" y="180340"/>
                    </a:moveTo>
                    <a:cubicBezTo>
                      <a:pt x="1432094" y="81280"/>
                      <a:pt x="1352084" y="0"/>
                      <a:pt x="1251754" y="0"/>
                    </a:cubicBezTo>
                    <a:lnTo>
                      <a:pt x="172720" y="0"/>
                    </a:lnTo>
                    <a:lnTo>
                      <a:pt x="172720" y="1270"/>
                    </a:lnTo>
                    <a:cubicBezTo>
                      <a:pt x="76200" y="5080"/>
                      <a:pt x="0" y="83820"/>
                      <a:pt x="0" y="180340"/>
                    </a:cubicBezTo>
                    <a:cubicBezTo>
                      <a:pt x="0" y="276860"/>
                      <a:pt x="77470" y="355600"/>
                      <a:pt x="172720" y="359410"/>
                    </a:cubicBezTo>
                    <a:lnTo>
                      <a:pt x="172720" y="360680"/>
                    </a:lnTo>
                    <a:lnTo>
                      <a:pt x="1251754" y="360680"/>
                    </a:lnTo>
                    <a:cubicBezTo>
                      <a:pt x="1350814" y="360680"/>
                      <a:pt x="1432094" y="279400"/>
                      <a:pt x="1432094" y="180340"/>
                    </a:cubicBezTo>
                    <a:close/>
                  </a:path>
                </a:pathLst>
              </a:custGeom>
              <a:solidFill>
                <a:srgbClr val="1F3667">
                  <a:alpha val="14901"/>
                </a:srgbClr>
              </a:solidFill>
            </p:spPr>
          </p:sp>
        </p:grpSp>
        <p:grpSp>
          <p:nvGrpSpPr>
            <p:cNvPr id="10" name="Group 10"/>
            <p:cNvGrpSpPr/>
            <p:nvPr/>
          </p:nvGrpSpPr>
          <p:grpSpPr>
            <a:xfrm rot="-2700000">
              <a:off x="-753746" y="10747953"/>
              <a:ext cx="17717812" cy="5207042"/>
              <a:chOff x="0" y="0"/>
              <a:chExt cx="1382842" cy="406400"/>
            </a:xfrm>
          </p:grpSpPr>
          <p:sp>
            <p:nvSpPr>
              <p:cNvPr id="11" name="Freeform 11"/>
              <p:cNvSpPr/>
              <p:nvPr/>
            </p:nvSpPr>
            <p:spPr>
              <a:xfrm>
                <a:off x="17780" y="22860"/>
                <a:ext cx="1357443" cy="360680"/>
              </a:xfrm>
              <a:custGeom>
                <a:avLst/>
                <a:gdLst/>
                <a:ahLst/>
                <a:cxnLst/>
                <a:rect l="l" t="t" r="r" b="b"/>
                <a:pathLst>
                  <a:path w="1357443" h="360680">
                    <a:moveTo>
                      <a:pt x="1357443" y="180340"/>
                    </a:moveTo>
                    <a:cubicBezTo>
                      <a:pt x="1357443" y="81280"/>
                      <a:pt x="1277433" y="0"/>
                      <a:pt x="1177103" y="0"/>
                    </a:cubicBezTo>
                    <a:lnTo>
                      <a:pt x="172720" y="0"/>
                    </a:lnTo>
                    <a:lnTo>
                      <a:pt x="172720" y="1270"/>
                    </a:lnTo>
                    <a:cubicBezTo>
                      <a:pt x="76200" y="5080"/>
                      <a:pt x="0" y="83820"/>
                      <a:pt x="0" y="180340"/>
                    </a:cubicBezTo>
                    <a:cubicBezTo>
                      <a:pt x="0" y="276860"/>
                      <a:pt x="77470" y="355600"/>
                      <a:pt x="172720" y="359410"/>
                    </a:cubicBezTo>
                    <a:lnTo>
                      <a:pt x="172720" y="360680"/>
                    </a:lnTo>
                    <a:lnTo>
                      <a:pt x="1177102" y="360680"/>
                    </a:lnTo>
                    <a:cubicBezTo>
                      <a:pt x="1276162" y="360680"/>
                      <a:pt x="1357442" y="279400"/>
                      <a:pt x="1357442" y="180340"/>
                    </a:cubicBezTo>
                    <a:close/>
                  </a:path>
                </a:pathLst>
              </a:custGeom>
              <a:solidFill>
                <a:srgbClr val="D8834D">
                  <a:alpha val="14901"/>
                </a:srgbClr>
              </a:solidFill>
            </p:spPr>
          </p:sp>
        </p:grpSp>
      </p:grpSp>
      <p:sp>
        <p:nvSpPr>
          <p:cNvPr id="12" name="AutoShape 12"/>
          <p:cNvSpPr/>
          <p:nvPr/>
        </p:nvSpPr>
        <p:spPr>
          <a:xfrm>
            <a:off x="9105900" y="3542904"/>
            <a:ext cx="38100" cy="9525000"/>
          </a:xfrm>
          <a:prstGeom prst="rect">
            <a:avLst/>
          </a:prstGeom>
          <a:solidFill>
            <a:srgbClr val="1D617A"/>
          </a:solidFill>
        </p:spPr>
      </p:sp>
      <p:grpSp>
        <p:nvGrpSpPr>
          <p:cNvPr id="13" name="Group 13"/>
          <p:cNvGrpSpPr/>
          <p:nvPr/>
        </p:nvGrpSpPr>
        <p:grpSpPr>
          <a:xfrm>
            <a:off x="4381300" y="1078706"/>
            <a:ext cx="9525400" cy="1944172"/>
            <a:chOff x="0" y="66675"/>
            <a:chExt cx="12700533" cy="2592229"/>
          </a:xfrm>
        </p:grpSpPr>
        <p:sp>
          <p:nvSpPr>
            <p:cNvPr id="14" name="TextBox 14"/>
            <p:cNvSpPr txBox="1"/>
            <p:nvPr/>
          </p:nvSpPr>
          <p:spPr>
            <a:xfrm>
              <a:off x="0" y="1619645"/>
              <a:ext cx="12700533" cy="1039259"/>
            </a:xfrm>
            <a:prstGeom prst="rect">
              <a:avLst/>
            </a:prstGeom>
          </p:spPr>
          <p:txBody>
            <a:bodyPr lIns="0" tIns="0" rIns="0" bIns="0" rtlCol="0" anchor="t">
              <a:spAutoFit/>
            </a:bodyPr>
            <a:lstStyle/>
            <a:p>
              <a:pPr algn="ctr">
                <a:lnSpc>
                  <a:spcPts val="3150"/>
                </a:lnSpc>
              </a:pPr>
              <a:r>
                <a:rPr lang="en-US" sz="2100" dirty="0">
                  <a:solidFill>
                    <a:srgbClr val="1D617A"/>
                  </a:solidFill>
                  <a:latin typeface="Arimo"/>
                </a:rPr>
                <a:t>We aim at delivering high-quality servicey that satisfies the needs of our cherished customers.</a:t>
              </a:r>
            </a:p>
          </p:txBody>
        </p:sp>
        <p:sp>
          <p:nvSpPr>
            <p:cNvPr id="15" name="TextBox 15"/>
            <p:cNvSpPr txBox="1"/>
            <p:nvPr/>
          </p:nvSpPr>
          <p:spPr>
            <a:xfrm>
              <a:off x="5" y="66675"/>
              <a:ext cx="12700528" cy="1542190"/>
            </a:xfrm>
            <a:prstGeom prst="rect">
              <a:avLst/>
            </a:prstGeom>
          </p:spPr>
          <p:txBody>
            <a:bodyPr lIns="0" tIns="0" rIns="0" bIns="0" rtlCol="0" anchor="t">
              <a:spAutoFit/>
            </a:bodyPr>
            <a:lstStyle/>
            <a:p>
              <a:pPr algn="ctr">
                <a:lnSpc>
                  <a:spcPts val="8800"/>
                </a:lnSpc>
              </a:pPr>
              <a:r>
                <a:rPr lang="en-US" sz="8000" spc="-240" dirty="0">
                  <a:solidFill>
                    <a:srgbClr val="C62929"/>
                  </a:solidFill>
                  <a:latin typeface="Poppins Bold Bold Italics"/>
                </a:rPr>
                <a:t>OUR STRENGTHS</a:t>
              </a:r>
            </a:p>
          </p:txBody>
        </p:sp>
      </p:grpSp>
      <p:grpSp>
        <p:nvGrpSpPr>
          <p:cNvPr id="16" name="Group 16"/>
          <p:cNvGrpSpPr/>
          <p:nvPr/>
        </p:nvGrpSpPr>
        <p:grpSpPr>
          <a:xfrm>
            <a:off x="1269962" y="3746006"/>
            <a:ext cx="7398066" cy="2373287"/>
            <a:chOff x="-25400" y="-45052"/>
            <a:chExt cx="9864088" cy="3164384"/>
          </a:xfrm>
        </p:grpSpPr>
        <p:sp>
          <p:nvSpPr>
            <p:cNvPr id="17" name="TextBox 17"/>
            <p:cNvSpPr txBox="1"/>
            <p:nvPr/>
          </p:nvSpPr>
          <p:spPr>
            <a:xfrm>
              <a:off x="-25400" y="1395782"/>
              <a:ext cx="9838688" cy="1723550"/>
            </a:xfrm>
            <a:prstGeom prst="rect">
              <a:avLst/>
            </a:prstGeom>
          </p:spPr>
          <p:txBody>
            <a:bodyPr lIns="0" tIns="0" rIns="0" bIns="0" rtlCol="0" anchor="t">
              <a:spAutoFit/>
            </a:bodyPr>
            <a:lstStyle/>
            <a:p>
              <a:pPr algn="ctr"/>
              <a:r>
                <a:rPr lang="en-GB" sz="2100" dirty="0">
                  <a:solidFill>
                    <a:srgbClr val="1D617A"/>
                  </a:solidFill>
                  <a:latin typeface="Arimo"/>
                </a:rPr>
                <a:t>Large</a:t>
              </a:r>
              <a:r>
                <a:rPr lang="en-US" sz="2100" dirty="0">
                  <a:solidFill>
                    <a:srgbClr val="1D617A"/>
                  </a:solidFill>
                  <a:latin typeface="Arimo"/>
                </a:rPr>
                <a:t> or small, </a:t>
              </a:r>
              <a:r>
                <a:rPr lang="en-US" sz="2100" i="1" dirty="0">
                  <a:solidFill>
                    <a:srgbClr val="1D617A"/>
                  </a:solidFill>
                  <a:latin typeface="Arimo"/>
                </a:rPr>
                <a:t>fleets matter</a:t>
              </a:r>
              <a:r>
                <a:rPr lang="en-US" sz="2100" dirty="0">
                  <a:solidFill>
                    <a:srgbClr val="1D617A"/>
                  </a:solidFill>
                  <a:latin typeface="Arimo"/>
                </a:rPr>
                <a:t>. We offer dedicated fleet and equipment, </a:t>
              </a:r>
              <a:r>
                <a:rPr lang="en-GB" sz="2100" dirty="0">
                  <a:solidFill>
                    <a:srgbClr val="1D617A"/>
                  </a:solidFill>
                  <a:latin typeface="Arimo"/>
                </a:rPr>
                <a:t>licensed for exclusive use by one or more shippers for on-time delivery performance, guaranteed capacity, and reduced freight transportation costs.</a:t>
              </a:r>
              <a:endParaRPr lang="en-US" sz="2100" dirty="0">
                <a:solidFill>
                  <a:srgbClr val="1D617A"/>
                </a:solidFill>
                <a:latin typeface="Arimo"/>
              </a:endParaRPr>
            </a:p>
          </p:txBody>
        </p:sp>
        <p:sp>
          <p:nvSpPr>
            <p:cNvPr id="18" name="TextBox 18"/>
            <p:cNvSpPr txBox="1"/>
            <p:nvPr/>
          </p:nvSpPr>
          <p:spPr>
            <a:xfrm>
              <a:off x="4" y="-45052"/>
              <a:ext cx="9838684" cy="1362312"/>
            </a:xfrm>
            <a:prstGeom prst="rect">
              <a:avLst/>
            </a:prstGeom>
          </p:spPr>
          <p:txBody>
            <a:bodyPr lIns="0" tIns="0" rIns="0" bIns="0" rtlCol="0" anchor="t">
              <a:spAutoFit/>
            </a:bodyPr>
            <a:lstStyle/>
            <a:p>
              <a:pPr algn="ctr">
                <a:lnSpc>
                  <a:spcPts val="3959"/>
                </a:lnSpc>
              </a:pPr>
              <a:r>
                <a:rPr lang="en-US" sz="3600" spc="-107" dirty="0">
                  <a:solidFill>
                    <a:srgbClr val="C62929"/>
                  </a:solidFill>
                  <a:latin typeface="Poppins Bold Bold Italics"/>
                </a:rPr>
                <a:t> DEDICATED</a:t>
              </a:r>
            </a:p>
            <a:p>
              <a:pPr algn="ctr">
                <a:lnSpc>
                  <a:spcPts val="3960"/>
                </a:lnSpc>
              </a:pPr>
              <a:r>
                <a:rPr lang="en-US" sz="3600" spc="-107" dirty="0">
                  <a:solidFill>
                    <a:srgbClr val="C62929"/>
                  </a:solidFill>
                  <a:latin typeface="Poppins Bold Bold Italics"/>
                </a:rPr>
                <a:t>FLEET AND EQUIPMENT</a:t>
              </a:r>
            </a:p>
          </p:txBody>
        </p:sp>
      </p:grpSp>
      <p:grpSp>
        <p:nvGrpSpPr>
          <p:cNvPr id="19" name="Group 19"/>
          <p:cNvGrpSpPr/>
          <p:nvPr/>
        </p:nvGrpSpPr>
        <p:grpSpPr>
          <a:xfrm>
            <a:off x="9639022" y="3746006"/>
            <a:ext cx="7379016" cy="1743037"/>
            <a:chOff x="0" y="38100"/>
            <a:chExt cx="9838688" cy="2324050"/>
          </a:xfrm>
        </p:grpSpPr>
        <p:sp>
          <p:nvSpPr>
            <p:cNvPr id="20" name="TextBox 20"/>
            <p:cNvSpPr txBox="1"/>
            <p:nvPr/>
          </p:nvSpPr>
          <p:spPr>
            <a:xfrm>
              <a:off x="0" y="775732"/>
              <a:ext cx="9838688" cy="1586418"/>
            </a:xfrm>
            <a:prstGeom prst="rect">
              <a:avLst/>
            </a:prstGeom>
          </p:spPr>
          <p:txBody>
            <a:bodyPr lIns="0" tIns="0" rIns="0" bIns="0" rtlCol="0" anchor="t">
              <a:spAutoFit/>
            </a:bodyPr>
            <a:lstStyle/>
            <a:p>
              <a:pPr algn="ctr">
                <a:lnSpc>
                  <a:spcPts val="3150"/>
                </a:lnSpc>
              </a:pPr>
              <a:r>
                <a:rPr lang="en-US" sz="2100" dirty="0">
                  <a:solidFill>
                    <a:srgbClr val="1D617A"/>
                  </a:solidFill>
                  <a:latin typeface="Arimo"/>
                </a:rPr>
                <a:t>We provide highly customized services that caters to your needs to expand opportunities and address specific challenges. </a:t>
              </a:r>
            </a:p>
          </p:txBody>
        </p:sp>
        <p:sp>
          <p:nvSpPr>
            <p:cNvPr id="21" name="TextBox 21"/>
            <p:cNvSpPr txBox="1"/>
            <p:nvPr/>
          </p:nvSpPr>
          <p:spPr>
            <a:xfrm>
              <a:off x="4" y="38100"/>
              <a:ext cx="9838684" cy="692587"/>
            </a:xfrm>
            <a:prstGeom prst="rect">
              <a:avLst/>
            </a:prstGeom>
          </p:spPr>
          <p:txBody>
            <a:bodyPr lIns="0" tIns="0" rIns="0" bIns="0" rtlCol="0" anchor="t">
              <a:spAutoFit/>
            </a:bodyPr>
            <a:lstStyle/>
            <a:p>
              <a:pPr algn="ctr">
                <a:lnSpc>
                  <a:spcPts val="3960"/>
                </a:lnSpc>
              </a:pPr>
              <a:r>
                <a:rPr lang="en-US" sz="3600" spc="-107" dirty="0">
                  <a:solidFill>
                    <a:srgbClr val="C62929"/>
                  </a:solidFill>
                  <a:latin typeface="Poppins Bold Bold Italics"/>
                </a:rPr>
                <a:t>  TAILORED SERVICES</a:t>
              </a:r>
            </a:p>
          </p:txBody>
        </p:sp>
      </p:grpSp>
      <p:grpSp>
        <p:nvGrpSpPr>
          <p:cNvPr id="22" name="Group 22"/>
          <p:cNvGrpSpPr/>
          <p:nvPr/>
        </p:nvGrpSpPr>
        <p:grpSpPr>
          <a:xfrm>
            <a:off x="9660942" y="6021555"/>
            <a:ext cx="7532189" cy="3151588"/>
            <a:chOff x="-375296" y="-15875"/>
            <a:chExt cx="10042918" cy="4202116"/>
          </a:xfrm>
        </p:grpSpPr>
        <p:sp>
          <p:nvSpPr>
            <p:cNvPr id="23" name="TextBox 23"/>
            <p:cNvSpPr txBox="1"/>
            <p:nvPr/>
          </p:nvSpPr>
          <p:spPr>
            <a:xfrm>
              <a:off x="-375296" y="1505507"/>
              <a:ext cx="9838687" cy="2680734"/>
            </a:xfrm>
            <a:prstGeom prst="rect">
              <a:avLst/>
            </a:prstGeom>
          </p:spPr>
          <p:txBody>
            <a:bodyPr lIns="0" tIns="0" rIns="0" bIns="0" rtlCol="0" anchor="t">
              <a:spAutoFit/>
            </a:bodyPr>
            <a:lstStyle/>
            <a:p>
              <a:pPr algn="ctr">
                <a:lnSpc>
                  <a:spcPts val="3150"/>
                </a:lnSpc>
              </a:pPr>
              <a:r>
                <a:rPr lang="en-US" sz="2100" dirty="0">
                  <a:solidFill>
                    <a:srgbClr val="1D617A"/>
                  </a:solidFill>
                  <a:latin typeface="Arimo"/>
                </a:rPr>
                <a:t>Our specialized SOP are created to</a:t>
              </a:r>
              <a:r>
                <a:rPr lang="en-GB" sz="2100" dirty="0">
                  <a:solidFill>
                    <a:srgbClr val="1D617A"/>
                  </a:solidFill>
                  <a:latin typeface="Arimo"/>
                </a:rPr>
                <a:t> ensure compliance standards are met, yet are designed uniquely according to client needs by defining the goals that the process will accomplish and breaking these into individual steps to achieve that goal.</a:t>
              </a:r>
              <a:endParaRPr lang="en-US" sz="2100" dirty="0">
                <a:solidFill>
                  <a:srgbClr val="1D617A"/>
                </a:solidFill>
                <a:latin typeface="Arimo"/>
              </a:endParaRPr>
            </a:p>
          </p:txBody>
        </p:sp>
        <p:sp>
          <p:nvSpPr>
            <p:cNvPr id="24" name="TextBox 24"/>
            <p:cNvSpPr txBox="1"/>
            <p:nvPr/>
          </p:nvSpPr>
          <p:spPr>
            <a:xfrm>
              <a:off x="-171061" y="-15875"/>
              <a:ext cx="9838683" cy="1362313"/>
            </a:xfrm>
            <a:prstGeom prst="rect">
              <a:avLst/>
            </a:prstGeom>
          </p:spPr>
          <p:txBody>
            <a:bodyPr lIns="0" tIns="0" rIns="0" bIns="0" rtlCol="0" anchor="t">
              <a:spAutoFit/>
            </a:bodyPr>
            <a:lstStyle/>
            <a:p>
              <a:pPr algn="ctr">
                <a:lnSpc>
                  <a:spcPts val="3960"/>
                </a:lnSpc>
              </a:pPr>
              <a:r>
                <a:rPr lang="en-US" sz="3600" spc="-107" dirty="0">
                  <a:solidFill>
                    <a:srgbClr val="C62929"/>
                  </a:solidFill>
                  <a:latin typeface="Poppins Bold Bold Italics"/>
                </a:rPr>
                <a:t>SPECIALIZE STANDARD OPERATIONAL PROCEDURE</a:t>
              </a:r>
            </a:p>
          </p:txBody>
        </p:sp>
      </p:grpSp>
      <p:grpSp>
        <p:nvGrpSpPr>
          <p:cNvPr id="28" name="Group 28"/>
          <p:cNvGrpSpPr/>
          <p:nvPr/>
        </p:nvGrpSpPr>
        <p:grpSpPr>
          <a:xfrm>
            <a:off x="1201618" y="7042092"/>
            <a:ext cx="7409257" cy="1358030"/>
            <a:chOff x="161755" y="-791629"/>
            <a:chExt cx="9879009" cy="1810707"/>
          </a:xfrm>
        </p:grpSpPr>
        <p:sp>
          <p:nvSpPr>
            <p:cNvPr id="29" name="TextBox 29"/>
            <p:cNvSpPr txBox="1"/>
            <p:nvPr/>
          </p:nvSpPr>
          <p:spPr>
            <a:xfrm>
              <a:off x="161755" y="-20181"/>
              <a:ext cx="9838688" cy="1039259"/>
            </a:xfrm>
            <a:prstGeom prst="rect">
              <a:avLst/>
            </a:prstGeom>
          </p:spPr>
          <p:txBody>
            <a:bodyPr lIns="0" tIns="0" rIns="0" bIns="0" rtlCol="0" anchor="t">
              <a:spAutoFit/>
            </a:bodyPr>
            <a:lstStyle/>
            <a:p>
              <a:pPr algn="ctr">
                <a:lnSpc>
                  <a:spcPts val="3150"/>
                </a:lnSpc>
              </a:pPr>
              <a:r>
                <a:rPr lang="en-US" sz="2100" dirty="0">
                  <a:solidFill>
                    <a:srgbClr val="1D617A"/>
                  </a:solidFill>
                  <a:latin typeface="Arimo"/>
                </a:rPr>
                <a:t>We provide </a:t>
              </a:r>
              <a:r>
                <a:rPr lang="en-US" sz="2100" dirty="0" err="1">
                  <a:solidFill>
                    <a:srgbClr val="1D617A"/>
                  </a:solidFill>
                  <a:latin typeface="Arimo"/>
                </a:rPr>
                <a:t>xxxx</a:t>
              </a:r>
              <a:r>
                <a:rPr lang="en-US" sz="2100" dirty="0">
                  <a:solidFill>
                    <a:srgbClr val="1D617A"/>
                  </a:solidFill>
                  <a:latin typeface="Arimo"/>
                </a:rPr>
                <a:t> types of insurance plans </a:t>
              </a:r>
              <a:r>
                <a:rPr lang="en-GB" sz="2100" dirty="0">
                  <a:solidFill>
                    <a:srgbClr val="1D617A"/>
                  </a:solidFill>
                  <a:latin typeface="Arimo"/>
                </a:rPr>
                <a:t>to back up clients from unexpected events and unforeseen </a:t>
              </a:r>
              <a:r>
                <a:rPr lang="en-GB" sz="2100" dirty="0" err="1">
                  <a:solidFill>
                    <a:srgbClr val="1D617A"/>
                  </a:solidFill>
                  <a:latin typeface="Arimo"/>
                </a:rPr>
                <a:t>occurance</a:t>
              </a:r>
              <a:r>
                <a:rPr lang="en-GB" sz="2100" dirty="0">
                  <a:solidFill>
                    <a:srgbClr val="1D617A"/>
                  </a:solidFill>
                  <a:latin typeface="Arimo"/>
                </a:rPr>
                <a:t>.</a:t>
              </a:r>
              <a:endParaRPr lang="en-US" sz="2100" dirty="0">
                <a:solidFill>
                  <a:srgbClr val="1D617A"/>
                </a:solidFill>
                <a:latin typeface="Arimo"/>
              </a:endParaRPr>
            </a:p>
          </p:txBody>
        </p:sp>
        <p:sp>
          <p:nvSpPr>
            <p:cNvPr id="30" name="TextBox 30"/>
            <p:cNvSpPr txBox="1"/>
            <p:nvPr/>
          </p:nvSpPr>
          <p:spPr>
            <a:xfrm>
              <a:off x="202080" y="-791629"/>
              <a:ext cx="9838684" cy="692587"/>
            </a:xfrm>
            <a:prstGeom prst="rect">
              <a:avLst/>
            </a:prstGeom>
          </p:spPr>
          <p:txBody>
            <a:bodyPr lIns="0" tIns="0" rIns="0" bIns="0" rtlCol="0" anchor="t">
              <a:spAutoFit/>
            </a:bodyPr>
            <a:lstStyle/>
            <a:p>
              <a:pPr algn="ctr">
                <a:lnSpc>
                  <a:spcPts val="3960"/>
                </a:lnSpc>
              </a:pPr>
              <a:r>
                <a:rPr lang="en-US" sz="3600" spc="-107" dirty="0">
                  <a:solidFill>
                    <a:srgbClr val="C62929"/>
                  </a:solidFill>
                  <a:latin typeface="Poppins Bold Bold Italics"/>
                </a:rPr>
                <a:t>INSURANCE COVERAGE</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25182" y="-1725592"/>
            <a:ext cx="11662402" cy="13328610"/>
            <a:chOff x="0" y="0"/>
            <a:chExt cx="15549869" cy="17771480"/>
          </a:xfrm>
        </p:grpSpPr>
        <p:grpSp>
          <p:nvGrpSpPr>
            <p:cNvPr id="3" name="Group 3"/>
            <p:cNvGrpSpPr/>
            <p:nvPr/>
          </p:nvGrpSpPr>
          <p:grpSpPr>
            <a:xfrm rot="-2700000">
              <a:off x="-933129" y="7709191"/>
              <a:ext cx="17416127" cy="4574709"/>
              <a:chOff x="0" y="0"/>
              <a:chExt cx="1547184" cy="406400"/>
            </a:xfrm>
          </p:grpSpPr>
          <p:sp>
            <p:nvSpPr>
              <p:cNvPr id="4" name="Freeform 4"/>
              <p:cNvSpPr/>
              <p:nvPr/>
            </p:nvSpPr>
            <p:spPr>
              <a:xfrm>
                <a:off x="17780" y="22860"/>
                <a:ext cx="1521784" cy="360680"/>
              </a:xfrm>
              <a:custGeom>
                <a:avLst/>
                <a:gdLst/>
                <a:ahLst/>
                <a:cxnLst/>
                <a:rect l="l" t="t" r="r" b="b"/>
                <a:pathLst>
                  <a:path w="1521784" h="360680">
                    <a:moveTo>
                      <a:pt x="1521784" y="180340"/>
                    </a:moveTo>
                    <a:cubicBezTo>
                      <a:pt x="1521784" y="81280"/>
                      <a:pt x="1441774" y="0"/>
                      <a:pt x="1341444" y="0"/>
                    </a:cubicBezTo>
                    <a:lnTo>
                      <a:pt x="172720" y="0"/>
                    </a:lnTo>
                    <a:lnTo>
                      <a:pt x="172720" y="1270"/>
                    </a:lnTo>
                    <a:cubicBezTo>
                      <a:pt x="76200" y="5080"/>
                      <a:pt x="0" y="83820"/>
                      <a:pt x="0" y="180340"/>
                    </a:cubicBezTo>
                    <a:cubicBezTo>
                      <a:pt x="0" y="276860"/>
                      <a:pt x="77470" y="355600"/>
                      <a:pt x="172720" y="359410"/>
                    </a:cubicBezTo>
                    <a:lnTo>
                      <a:pt x="172720" y="360680"/>
                    </a:lnTo>
                    <a:lnTo>
                      <a:pt x="1341444" y="360680"/>
                    </a:lnTo>
                    <a:cubicBezTo>
                      <a:pt x="1440503" y="360680"/>
                      <a:pt x="1521783" y="279400"/>
                      <a:pt x="1521783" y="180340"/>
                    </a:cubicBezTo>
                    <a:close/>
                  </a:path>
                </a:pathLst>
              </a:custGeom>
              <a:solidFill>
                <a:srgbClr val="1E346C">
                  <a:alpha val="14901"/>
                </a:srgbClr>
              </a:solidFill>
            </p:spPr>
          </p:sp>
        </p:grpSp>
        <p:grpSp>
          <p:nvGrpSpPr>
            <p:cNvPr id="5" name="Group 5"/>
            <p:cNvGrpSpPr/>
            <p:nvPr/>
          </p:nvGrpSpPr>
          <p:grpSpPr>
            <a:xfrm rot="-2700000">
              <a:off x="1600577" y="4247980"/>
              <a:ext cx="13910009" cy="4574709"/>
              <a:chOff x="0" y="0"/>
              <a:chExt cx="1235713" cy="406400"/>
            </a:xfrm>
          </p:grpSpPr>
          <p:sp>
            <p:nvSpPr>
              <p:cNvPr id="6" name="Freeform 6"/>
              <p:cNvSpPr/>
              <p:nvPr/>
            </p:nvSpPr>
            <p:spPr>
              <a:xfrm>
                <a:off x="17780" y="22860"/>
                <a:ext cx="1210313" cy="360680"/>
              </a:xfrm>
              <a:custGeom>
                <a:avLst/>
                <a:gdLst/>
                <a:ahLst/>
                <a:cxnLst/>
                <a:rect l="l" t="t" r="r" b="b"/>
                <a:pathLst>
                  <a:path w="1210313" h="360680">
                    <a:moveTo>
                      <a:pt x="1210313" y="180340"/>
                    </a:moveTo>
                    <a:cubicBezTo>
                      <a:pt x="1210313" y="81280"/>
                      <a:pt x="1130303" y="0"/>
                      <a:pt x="1029973" y="0"/>
                    </a:cubicBezTo>
                    <a:lnTo>
                      <a:pt x="172720" y="0"/>
                    </a:lnTo>
                    <a:lnTo>
                      <a:pt x="172720" y="1270"/>
                    </a:lnTo>
                    <a:cubicBezTo>
                      <a:pt x="76200" y="5080"/>
                      <a:pt x="0" y="83820"/>
                      <a:pt x="0" y="180340"/>
                    </a:cubicBezTo>
                    <a:cubicBezTo>
                      <a:pt x="0" y="276860"/>
                      <a:pt x="77470" y="355600"/>
                      <a:pt x="172720" y="359410"/>
                    </a:cubicBezTo>
                    <a:lnTo>
                      <a:pt x="172720" y="360680"/>
                    </a:lnTo>
                    <a:lnTo>
                      <a:pt x="1029973" y="360680"/>
                    </a:lnTo>
                    <a:cubicBezTo>
                      <a:pt x="1129033" y="360680"/>
                      <a:pt x="1210313" y="279400"/>
                      <a:pt x="1210313" y="180340"/>
                    </a:cubicBezTo>
                    <a:close/>
                  </a:path>
                </a:pathLst>
              </a:custGeom>
              <a:solidFill>
                <a:srgbClr val="FAAB4E">
                  <a:alpha val="14901"/>
                </a:srgbClr>
              </a:solidFill>
            </p:spPr>
          </p:sp>
        </p:grpSp>
      </p:grpSp>
      <p:grpSp>
        <p:nvGrpSpPr>
          <p:cNvPr id="7" name="Group 7"/>
          <p:cNvGrpSpPr/>
          <p:nvPr/>
        </p:nvGrpSpPr>
        <p:grpSpPr>
          <a:xfrm>
            <a:off x="-1349244" y="-771855"/>
            <a:ext cx="4070029" cy="4835263"/>
            <a:chOff x="0" y="0"/>
            <a:chExt cx="5426705" cy="6447018"/>
          </a:xfrm>
        </p:grpSpPr>
        <p:grpSp>
          <p:nvGrpSpPr>
            <p:cNvPr id="8" name="Group 8"/>
            <p:cNvGrpSpPr/>
            <p:nvPr/>
          </p:nvGrpSpPr>
          <p:grpSpPr>
            <a:xfrm rot="-2700000">
              <a:off x="117688" y="1689056"/>
              <a:ext cx="5498636" cy="1741287"/>
              <a:chOff x="0" y="0"/>
              <a:chExt cx="1283330" cy="406400"/>
            </a:xfrm>
          </p:grpSpPr>
          <p:sp>
            <p:nvSpPr>
              <p:cNvPr id="9" name="Freeform 9"/>
              <p:cNvSpPr/>
              <p:nvPr/>
            </p:nvSpPr>
            <p:spPr>
              <a:xfrm>
                <a:off x="17780" y="22860"/>
                <a:ext cx="1257930" cy="360680"/>
              </a:xfrm>
              <a:custGeom>
                <a:avLst/>
                <a:gdLst/>
                <a:ahLst/>
                <a:cxnLst/>
                <a:rect l="l" t="t" r="r" b="b"/>
                <a:pathLst>
                  <a:path w="1257930" h="360680">
                    <a:moveTo>
                      <a:pt x="1257930" y="180340"/>
                    </a:moveTo>
                    <a:cubicBezTo>
                      <a:pt x="1257930" y="81280"/>
                      <a:pt x="1177920" y="0"/>
                      <a:pt x="1077590" y="0"/>
                    </a:cubicBezTo>
                    <a:lnTo>
                      <a:pt x="172720" y="0"/>
                    </a:lnTo>
                    <a:lnTo>
                      <a:pt x="172720" y="1270"/>
                    </a:lnTo>
                    <a:cubicBezTo>
                      <a:pt x="76200" y="5080"/>
                      <a:pt x="0" y="83820"/>
                      <a:pt x="0" y="180340"/>
                    </a:cubicBezTo>
                    <a:cubicBezTo>
                      <a:pt x="0" y="276860"/>
                      <a:pt x="77470" y="355600"/>
                      <a:pt x="172720" y="359410"/>
                    </a:cubicBezTo>
                    <a:lnTo>
                      <a:pt x="172720" y="360680"/>
                    </a:lnTo>
                    <a:lnTo>
                      <a:pt x="1077590" y="360680"/>
                    </a:lnTo>
                    <a:cubicBezTo>
                      <a:pt x="1176650" y="360680"/>
                      <a:pt x="1257930" y="279400"/>
                      <a:pt x="1257930" y="180340"/>
                    </a:cubicBezTo>
                    <a:close/>
                  </a:path>
                </a:pathLst>
              </a:custGeom>
              <a:solidFill>
                <a:srgbClr val="C62929">
                  <a:alpha val="14901"/>
                </a:srgbClr>
              </a:solidFill>
            </p:spPr>
          </p:sp>
        </p:grpSp>
        <p:grpSp>
          <p:nvGrpSpPr>
            <p:cNvPr id="10" name="Group 10"/>
            <p:cNvGrpSpPr/>
            <p:nvPr/>
          </p:nvGrpSpPr>
          <p:grpSpPr>
            <a:xfrm rot="-2700000">
              <a:off x="-118290" y="3188878"/>
              <a:ext cx="5011571" cy="1741287"/>
              <a:chOff x="0" y="0"/>
              <a:chExt cx="1169653" cy="406400"/>
            </a:xfrm>
          </p:grpSpPr>
          <p:sp>
            <p:nvSpPr>
              <p:cNvPr id="11" name="Freeform 11"/>
              <p:cNvSpPr/>
              <p:nvPr/>
            </p:nvSpPr>
            <p:spPr>
              <a:xfrm>
                <a:off x="17780" y="22860"/>
                <a:ext cx="1144254" cy="360680"/>
              </a:xfrm>
              <a:custGeom>
                <a:avLst/>
                <a:gdLst/>
                <a:ahLst/>
                <a:cxnLst/>
                <a:rect l="l" t="t" r="r" b="b"/>
                <a:pathLst>
                  <a:path w="1144254" h="360680">
                    <a:moveTo>
                      <a:pt x="1144254" y="180340"/>
                    </a:moveTo>
                    <a:cubicBezTo>
                      <a:pt x="1144254" y="81280"/>
                      <a:pt x="1064243" y="0"/>
                      <a:pt x="963913" y="0"/>
                    </a:cubicBezTo>
                    <a:lnTo>
                      <a:pt x="172720" y="0"/>
                    </a:lnTo>
                    <a:lnTo>
                      <a:pt x="172720" y="1270"/>
                    </a:lnTo>
                    <a:cubicBezTo>
                      <a:pt x="76200" y="5080"/>
                      <a:pt x="0" y="83820"/>
                      <a:pt x="0" y="180340"/>
                    </a:cubicBezTo>
                    <a:cubicBezTo>
                      <a:pt x="0" y="276860"/>
                      <a:pt x="77470" y="355600"/>
                      <a:pt x="172720" y="359410"/>
                    </a:cubicBezTo>
                    <a:lnTo>
                      <a:pt x="172720" y="360680"/>
                    </a:lnTo>
                    <a:lnTo>
                      <a:pt x="963913" y="360680"/>
                    </a:lnTo>
                    <a:cubicBezTo>
                      <a:pt x="1062973" y="360680"/>
                      <a:pt x="1144253" y="279400"/>
                      <a:pt x="1144253" y="180340"/>
                    </a:cubicBezTo>
                    <a:close/>
                  </a:path>
                </a:pathLst>
              </a:custGeom>
              <a:solidFill>
                <a:srgbClr val="1F3667">
                  <a:alpha val="14901"/>
                </a:srgbClr>
              </a:solidFill>
            </p:spPr>
          </p:sp>
        </p:grpSp>
      </p:grpSp>
      <p:grpSp>
        <p:nvGrpSpPr>
          <p:cNvPr id="12" name="Group 12"/>
          <p:cNvGrpSpPr/>
          <p:nvPr/>
        </p:nvGrpSpPr>
        <p:grpSpPr>
          <a:xfrm>
            <a:off x="1152055" y="1078706"/>
            <a:ext cx="9525400" cy="3874077"/>
            <a:chOff x="0" y="66675"/>
            <a:chExt cx="12700533" cy="5165436"/>
          </a:xfrm>
        </p:grpSpPr>
        <p:sp>
          <p:nvSpPr>
            <p:cNvPr id="13" name="TextBox 13"/>
            <p:cNvSpPr txBox="1"/>
            <p:nvPr/>
          </p:nvSpPr>
          <p:spPr>
            <a:xfrm>
              <a:off x="0" y="1983359"/>
              <a:ext cx="12700533" cy="3248752"/>
            </a:xfrm>
            <a:prstGeom prst="rect">
              <a:avLst/>
            </a:prstGeom>
          </p:spPr>
          <p:txBody>
            <a:bodyPr lIns="0" tIns="0" rIns="0" bIns="0" rtlCol="0" anchor="t">
              <a:spAutoFit/>
            </a:bodyPr>
            <a:lstStyle/>
            <a:p>
              <a:pPr>
                <a:lnSpc>
                  <a:spcPts val="3150"/>
                </a:lnSpc>
              </a:pPr>
              <a:r>
                <a:rPr lang="en-US" sz="2000" dirty="0">
                  <a:solidFill>
                    <a:srgbClr val="1D617A"/>
                  </a:solidFill>
                  <a:latin typeface="Poppins Light Bold" panose="020B0604020202020204" charset="0"/>
                  <a:cs typeface="Poppins Light Bold" panose="020B0604020202020204" charset="0"/>
                </a:rPr>
                <a:t>Through our 20 years of experience in the industry, we have built long-lasting partnerships with various businesses. Our partnerships go beyond simple business matter. The bonds that we built with our partners are based on our integrity and trusted, high quality services. We are a customer-centric company; we focus on the needs of our partners and deliver tailored services to satisfy their needs.</a:t>
              </a:r>
            </a:p>
          </p:txBody>
        </p:sp>
        <p:sp>
          <p:nvSpPr>
            <p:cNvPr id="14" name="TextBox 14"/>
            <p:cNvSpPr txBox="1"/>
            <p:nvPr/>
          </p:nvSpPr>
          <p:spPr>
            <a:xfrm>
              <a:off x="5" y="66675"/>
              <a:ext cx="12700528" cy="1542190"/>
            </a:xfrm>
            <a:prstGeom prst="rect">
              <a:avLst/>
            </a:prstGeom>
          </p:spPr>
          <p:txBody>
            <a:bodyPr lIns="0" tIns="0" rIns="0" bIns="0" rtlCol="0" anchor="t">
              <a:spAutoFit/>
            </a:bodyPr>
            <a:lstStyle/>
            <a:p>
              <a:pPr>
                <a:lnSpc>
                  <a:spcPts val="8800"/>
                </a:lnSpc>
              </a:pPr>
              <a:r>
                <a:rPr lang="en-US" sz="8000" spc="-240">
                  <a:solidFill>
                    <a:srgbClr val="1D617A"/>
                  </a:solidFill>
                  <a:latin typeface="Poppins Bold Bold Italics"/>
                </a:rPr>
                <a:t>OUR PARTNERS</a:t>
              </a:r>
            </a:p>
          </p:txBody>
        </p:sp>
      </p:grpSp>
      <p:grpSp>
        <p:nvGrpSpPr>
          <p:cNvPr id="15" name="Group 15"/>
          <p:cNvGrpSpPr/>
          <p:nvPr/>
        </p:nvGrpSpPr>
        <p:grpSpPr>
          <a:xfrm>
            <a:off x="1814229" y="5452487"/>
            <a:ext cx="13707126" cy="3444775"/>
            <a:chOff x="0" y="0"/>
            <a:chExt cx="18276168" cy="4593034"/>
          </a:xfrm>
        </p:grpSpPr>
        <p:pic>
          <p:nvPicPr>
            <p:cNvPr id="16" name="Picture 16"/>
            <p:cNvPicPr>
              <a:picLocks noChangeAspect="1"/>
            </p:cNvPicPr>
            <p:nvPr/>
          </p:nvPicPr>
          <p:blipFill>
            <a:blip r:embed="rId2"/>
            <a:srcRect/>
            <a:stretch>
              <a:fillRect/>
            </a:stretch>
          </p:blipFill>
          <p:spPr>
            <a:xfrm>
              <a:off x="0" y="515978"/>
              <a:ext cx="5222237" cy="3916677"/>
            </a:xfrm>
            <a:prstGeom prst="rect">
              <a:avLst/>
            </a:prstGeom>
          </p:spPr>
        </p:pic>
        <p:pic>
          <p:nvPicPr>
            <p:cNvPr id="17" name="Picture 17"/>
            <p:cNvPicPr>
              <a:picLocks noChangeAspect="1"/>
            </p:cNvPicPr>
            <p:nvPr/>
          </p:nvPicPr>
          <p:blipFill>
            <a:blip r:embed="rId3"/>
            <a:srcRect/>
            <a:stretch>
              <a:fillRect/>
            </a:stretch>
          </p:blipFill>
          <p:spPr>
            <a:xfrm>
              <a:off x="5398232" y="854205"/>
              <a:ext cx="2804819" cy="3240224"/>
            </a:xfrm>
            <a:prstGeom prst="rect">
              <a:avLst/>
            </a:prstGeom>
          </p:spPr>
        </p:pic>
        <p:pic>
          <p:nvPicPr>
            <p:cNvPr id="18" name="Picture 18"/>
            <p:cNvPicPr>
              <a:picLocks noChangeAspect="1"/>
            </p:cNvPicPr>
            <p:nvPr/>
          </p:nvPicPr>
          <p:blipFill>
            <a:blip r:embed="rId4"/>
            <a:srcRect/>
            <a:stretch>
              <a:fillRect/>
            </a:stretch>
          </p:blipFill>
          <p:spPr>
            <a:xfrm>
              <a:off x="8291950" y="0"/>
              <a:ext cx="6124045" cy="4593034"/>
            </a:xfrm>
            <a:prstGeom prst="rect">
              <a:avLst/>
            </a:prstGeom>
          </p:spPr>
        </p:pic>
        <p:pic>
          <p:nvPicPr>
            <p:cNvPr id="19" name="Picture 19"/>
            <p:cNvPicPr>
              <a:picLocks noChangeAspect="1"/>
            </p:cNvPicPr>
            <p:nvPr/>
          </p:nvPicPr>
          <p:blipFill>
            <a:blip r:embed="rId5"/>
            <a:srcRect/>
            <a:stretch>
              <a:fillRect/>
            </a:stretch>
          </p:blipFill>
          <p:spPr>
            <a:xfrm>
              <a:off x="14697717" y="515978"/>
              <a:ext cx="3578451" cy="3578451"/>
            </a:xfrm>
            <a:prstGeom prst="rect">
              <a:avLst/>
            </a:prstGeom>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554</Words>
  <Application>Microsoft Office PowerPoint</Application>
  <PresentationFormat>Custom</PresentationFormat>
  <Paragraphs>41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Poppins Light Bold</vt:lpstr>
      <vt:lpstr>Poppins Bold Bold Italics</vt:lpstr>
      <vt:lpstr>Arial</vt:lpstr>
      <vt:lpstr>Poppins Medium Bold</vt:lpstr>
      <vt:lpstr>Arimo</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Yuri</dc:title>
  <dc:creator>Alfa Arifia</dc:creator>
  <cp:lastModifiedBy>Militcyano Sapulette</cp:lastModifiedBy>
  <cp:revision>18</cp:revision>
  <dcterms:created xsi:type="dcterms:W3CDTF">2006-08-16T00:00:00Z</dcterms:created>
  <dcterms:modified xsi:type="dcterms:W3CDTF">2020-07-09T17:18:48Z</dcterms:modified>
  <dc:identifier>DAEBXD5ITwg</dc:identifier>
</cp:coreProperties>
</file>